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35" r:id="rId2"/>
    <p:sldId id="257" r:id="rId3"/>
    <p:sldId id="334" r:id="rId4"/>
    <p:sldId id="329" r:id="rId5"/>
    <p:sldId id="330" r:id="rId6"/>
    <p:sldId id="331" r:id="rId7"/>
    <p:sldId id="332" r:id="rId8"/>
    <p:sldId id="333" r:id="rId9"/>
    <p:sldId id="325" r:id="rId10"/>
    <p:sldId id="258" r:id="rId11"/>
    <p:sldId id="259" r:id="rId12"/>
    <p:sldId id="260" r:id="rId13"/>
    <p:sldId id="290" r:id="rId14"/>
    <p:sldId id="324" r:id="rId15"/>
    <p:sldId id="270" r:id="rId16"/>
    <p:sldId id="271" r:id="rId17"/>
    <p:sldId id="272" r:id="rId18"/>
    <p:sldId id="273" r:id="rId19"/>
    <p:sldId id="326" r:id="rId20"/>
    <p:sldId id="274" r:id="rId21"/>
    <p:sldId id="275" r:id="rId22"/>
    <p:sldId id="283" r:id="rId23"/>
    <p:sldId id="276" r:id="rId24"/>
    <p:sldId id="280" r:id="rId25"/>
    <p:sldId id="281" r:id="rId26"/>
    <p:sldId id="282" r:id="rId27"/>
    <p:sldId id="301" r:id="rId28"/>
    <p:sldId id="300" r:id="rId29"/>
    <p:sldId id="302" r:id="rId30"/>
    <p:sldId id="322" r:id="rId31"/>
    <p:sldId id="304" r:id="rId32"/>
    <p:sldId id="305" r:id="rId33"/>
    <p:sldId id="303" r:id="rId34"/>
    <p:sldId id="306" r:id="rId35"/>
    <p:sldId id="307" r:id="rId36"/>
    <p:sldId id="308" r:id="rId37"/>
    <p:sldId id="323" r:id="rId38"/>
    <p:sldId id="309" r:id="rId39"/>
    <p:sldId id="310" r:id="rId40"/>
    <p:sldId id="311" r:id="rId41"/>
    <p:sldId id="312" r:id="rId42"/>
    <p:sldId id="321" r:id="rId43"/>
    <p:sldId id="29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299" r:id="rId53"/>
    <p:sldId id="293" r:id="rId54"/>
    <p:sldId id="294" r:id="rId55"/>
    <p:sldId id="295" r:id="rId56"/>
    <p:sldId id="296" r:id="rId57"/>
    <p:sldId id="297" r:id="rId58"/>
    <p:sldId id="298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2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42EB98-AEE9-40B8-AB20-91B712ED95A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53AAFE7-68E7-4B80-B1EB-1AF4DDDD7434}">
      <dgm:prSet phldrT="[Текст]"/>
      <dgm:spPr/>
      <dgm:t>
        <a:bodyPr/>
        <a:lstStyle/>
        <a:p>
          <a:r>
            <a:rPr lang="ru-RU" dirty="0"/>
            <a:t>Отношения с одноклассниками</a:t>
          </a:r>
        </a:p>
      </dgm:t>
    </dgm:pt>
    <dgm:pt modelId="{25992C50-539B-4917-83AC-C9471D88918A}" type="parTrans" cxnId="{85222E95-8B01-46FC-A978-9F71A95B32E9}">
      <dgm:prSet/>
      <dgm:spPr/>
      <dgm:t>
        <a:bodyPr/>
        <a:lstStyle/>
        <a:p>
          <a:endParaRPr lang="ru-RU"/>
        </a:p>
      </dgm:t>
    </dgm:pt>
    <dgm:pt modelId="{AB7DF26E-2236-4BDB-BF1E-BA45BAC8A271}" type="sibTrans" cxnId="{85222E95-8B01-46FC-A978-9F71A95B32E9}">
      <dgm:prSet/>
      <dgm:spPr/>
      <dgm:t>
        <a:bodyPr/>
        <a:lstStyle/>
        <a:p>
          <a:endParaRPr lang="ru-RU"/>
        </a:p>
      </dgm:t>
    </dgm:pt>
    <dgm:pt modelId="{235861D5-0DAA-480F-9746-4EC7E05DF09C}">
      <dgm:prSet phldrT="[Текст]"/>
      <dgm:spPr/>
      <dgm:t>
        <a:bodyPr/>
        <a:lstStyle/>
        <a:p>
          <a:r>
            <a:rPr lang="ru-RU" dirty="0"/>
            <a:t>Психологическая среда в семье</a:t>
          </a:r>
        </a:p>
      </dgm:t>
    </dgm:pt>
    <dgm:pt modelId="{F35434C0-D530-4CFD-B986-2A8CAF55850D}" type="parTrans" cxnId="{20B9A58B-19FE-450C-A4AF-49402D34CB72}">
      <dgm:prSet/>
      <dgm:spPr/>
      <dgm:t>
        <a:bodyPr/>
        <a:lstStyle/>
        <a:p>
          <a:endParaRPr lang="ru-RU"/>
        </a:p>
      </dgm:t>
    </dgm:pt>
    <dgm:pt modelId="{AAE8E0D8-5BB4-4237-AFD3-EECC861B843A}" type="sibTrans" cxnId="{20B9A58B-19FE-450C-A4AF-49402D34CB72}">
      <dgm:prSet/>
      <dgm:spPr/>
      <dgm:t>
        <a:bodyPr/>
        <a:lstStyle/>
        <a:p>
          <a:endParaRPr lang="ru-RU"/>
        </a:p>
      </dgm:t>
    </dgm:pt>
    <dgm:pt modelId="{D66A966F-1CA9-400C-B86A-E04BCE603184}">
      <dgm:prSet phldrT="[Текст]"/>
      <dgm:spPr/>
      <dgm:t>
        <a:bodyPr/>
        <a:lstStyle/>
        <a:p>
          <a:r>
            <a:rPr lang="ru-RU" dirty="0"/>
            <a:t>Психологическая среда в учебном учреждении</a:t>
          </a:r>
        </a:p>
      </dgm:t>
    </dgm:pt>
    <dgm:pt modelId="{034CE62C-B45A-41F5-8C3C-570C39A3E522}" type="parTrans" cxnId="{978FF43D-1CAE-4CA6-AA88-437B50CE09A9}">
      <dgm:prSet/>
      <dgm:spPr/>
      <dgm:t>
        <a:bodyPr/>
        <a:lstStyle/>
        <a:p>
          <a:endParaRPr lang="ru-RU"/>
        </a:p>
      </dgm:t>
    </dgm:pt>
    <dgm:pt modelId="{447364B6-BFDE-42E3-921A-AE4E56AB875B}" type="sibTrans" cxnId="{978FF43D-1CAE-4CA6-AA88-437B50CE09A9}">
      <dgm:prSet/>
      <dgm:spPr/>
      <dgm:t>
        <a:bodyPr/>
        <a:lstStyle/>
        <a:p>
          <a:endParaRPr lang="ru-RU"/>
        </a:p>
      </dgm:t>
    </dgm:pt>
    <dgm:pt modelId="{A7E6BA88-9DFD-424F-983C-7FEB4F7B2043}" type="pres">
      <dgm:prSet presAssocID="{3842EB98-AEE9-40B8-AB20-91B712ED95A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A22B0F-B8AA-4AED-8063-748A4C8BD21D}" type="pres">
      <dgm:prSet presAssocID="{F53AAFE7-68E7-4B80-B1EB-1AF4DDDD7434}" presName="parentLin" presStyleCnt="0"/>
      <dgm:spPr/>
    </dgm:pt>
    <dgm:pt modelId="{85F37207-C598-4994-BE6F-39EBAAFEA638}" type="pres">
      <dgm:prSet presAssocID="{F53AAFE7-68E7-4B80-B1EB-1AF4DDDD743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B4ED0FE-2C39-4832-A53F-D61C4301A129}" type="pres">
      <dgm:prSet presAssocID="{F53AAFE7-68E7-4B80-B1EB-1AF4DDDD743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90B26-7013-4FA9-A64D-3923AF2D9E60}" type="pres">
      <dgm:prSet presAssocID="{F53AAFE7-68E7-4B80-B1EB-1AF4DDDD7434}" presName="negativeSpace" presStyleCnt="0"/>
      <dgm:spPr/>
    </dgm:pt>
    <dgm:pt modelId="{C3091B27-81D7-41F6-AF54-B52ADA5E8483}" type="pres">
      <dgm:prSet presAssocID="{F53AAFE7-68E7-4B80-B1EB-1AF4DDDD7434}" presName="childText" presStyleLbl="conFgAcc1" presStyleIdx="0" presStyleCnt="3">
        <dgm:presLayoutVars>
          <dgm:bulletEnabled val="1"/>
        </dgm:presLayoutVars>
      </dgm:prSet>
      <dgm:spPr/>
    </dgm:pt>
    <dgm:pt modelId="{78821E4A-16F3-47EE-9B8E-CD1F208020CE}" type="pres">
      <dgm:prSet presAssocID="{AB7DF26E-2236-4BDB-BF1E-BA45BAC8A271}" presName="spaceBetweenRectangles" presStyleCnt="0"/>
      <dgm:spPr/>
    </dgm:pt>
    <dgm:pt modelId="{A720E3AF-CE3F-416B-A7E0-05D550F02BF7}" type="pres">
      <dgm:prSet presAssocID="{235861D5-0DAA-480F-9746-4EC7E05DF09C}" presName="parentLin" presStyleCnt="0"/>
      <dgm:spPr/>
    </dgm:pt>
    <dgm:pt modelId="{4381C62C-425B-49D8-AF7E-719A5E4FE4C8}" type="pres">
      <dgm:prSet presAssocID="{235861D5-0DAA-480F-9746-4EC7E05DF09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430A797-0F38-45E3-A8A7-F8F492737523}" type="pres">
      <dgm:prSet presAssocID="{235861D5-0DAA-480F-9746-4EC7E05DF09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19D60-034D-4FA9-9695-2312319D5A29}" type="pres">
      <dgm:prSet presAssocID="{235861D5-0DAA-480F-9746-4EC7E05DF09C}" presName="negativeSpace" presStyleCnt="0"/>
      <dgm:spPr/>
    </dgm:pt>
    <dgm:pt modelId="{97260ADF-93DE-4C2F-B283-C941ECDAF2DE}" type="pres">
      <dgm:prSet presAssocID="{235861D5-0DAA-480F-9746-4EC7E05DF09C}" presName="childText" presStyleLbl="conFgAcc1" presStyleIdx="1" presStyleCnt="3">
        <dgm:presLayoutVars>
          <dgm:bulletEnabled val="1"/>
        </dgm:presLayoutVars>
      </dgm:prSet>
      <dgm:spPr/>
    </dgm:pt>
    <dgm:pt modelId="{AFEF7330-1223-464D-86BF-52B579B30355}" type="pres">
      <dgm:prSet presAssocID="{AAE8E0D8-5BB4-4237-AFD3-EECC861B843A}" presName="spaceBetweenRectangles" presStyleCnt="0"/>
      <dgm:spPr/>
    </dgm:pt>
    <dgm:pt modelId="{D266C233-D5F4-45D3-90F0-000FEC34E03F}" type="pres">
      <dgm:prSet presAssocID="{D66A966F-1CA9-400C-B86A-E04BCE603184}" presName="parentLin" presStyleCnt="0"/>
      <dgm:spPr/>
    </dgm:pt>
    <dgm:pt modelId="{01C492B7-44A9-4240-81F1-AC16C2405619}" type="pres">
      <dgm:prSet presAssocID="{D66A966F-1CA9-400C-B86A-E04BCE60318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8948870-4D7D-402F-AAA2-62C5E620C1B3}" type="pres">
      <dgm:prSet presAssocID="{D66A966F-1CA9-400C-B86A-E04BCE60318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9E0E6-9547-4AF0-8AA4-62B0AFEDA0BE}" type="pres">
      <dgm:prSet presAssocID="{D66A966F-1CA9-400C-B86A-E04BCE603184}" presName="negativeSpace" presStyleCnt="0"/>
      <dgm:spPr/>
    </dgm:pt>
    <dgm:pt modelId="{A4623C68-8FA4-475E-9329-F01B44575DD6}" type="pres">
      <dgm:prSet presAssocID="{D66A966F-1CA9-400C-B86A-E04BCE60318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E7EBD6E-6DF4-4CC2-B7C1-35F0994B42F4}" type="presOf" srcId="{235861D5-0DAA-480F-9746-4EC7E05DF09C}" destId="{4381C62C-425B-49D8-AF7E-719A5E4FE4C8}" srcOrd="0" destOrd="0" presId="urn:microsoft.com/office/officeart/2005/8/layout/list1"/>
    <dgm:cxn modelId="{11EE1BBD-EE6C-48CF-9047-07D3C60D307D}" type="presOf" srcId="{F53AAFE7-68E7-4B80-B1EB-1AF4DDDD7434}" destId="{85F37207-C598-4994-BE6F-39EBAAFEA638}" srcOrd="0" destOrd="0" presId="urn:microsoft.com/office/officeart/2005/8/layout/list1"/>
    <dgm:cxn modelId="{5395916D-CFC8-4288-B331-4EBF61C5FD66}" type="presOf" srcId="{235861D5-0DAA-480F-9746-4EC7E05DF09C}" destId="{D430A797-0F38-45E3-A8A7-F8F492737523}" srcOrd="1" destOrd="0" presId="urn:microsoft.com/office/officeart/2005/8/layout/list1"/>
    <dgm:cxn modelId="{5621351B-D8C5-4448-98C4-EC9F76EC67DB}" type="presOf" srcId="{D66A966F-1CA9-400C-B86A-E04BCE603184}" destId="{01C492B7-44A9-4240-81F1-AC16C2405619}" srcOrd="0" destOrd="0" presId="urn:microsoft.com/office/officeart/2005/8/layout/list1"/>
    <dgm:cxn modelId="{978FF43D-1CAE-4CA6-AA88-437B50CE09A9}" srcId="{3842EB98-AEE9-40B8-AB20-91B712ED95A9}" destId="{D66A966F-1CA9-400C-B86A-E04BCE603184}" srcOrd="2" destOrd="0" parTransId="{034CE62C-B45A-41F5-8C3C-570C39A3E522}" sibTransId="{447364B6-BFDE-42E3-921A-AE4E56AB875B}"/>
    <dgm:cxn modelId="{C921F329-6D9C-4A1F-90C5-954E569A5363}" type="presOf" srcId="{D66A966F-1CA9-400C-B86A-E04BCE603184}" destId="{28948870-4D7D-402F-AAA2-62C5E620C1B3}" srcOrd="1" destOrd="0" presId="urn:microsoft.com/office/officeart/2005/8/layout/list1"/>
    <dgm:cxn modelId="{DD54539D-3EF9-4AD9-932E-73E884A659FA}" type="presOf" srcId="{3842EB98-AEE9-40B8-AB20-91B712ED95A9}" destId="{A7E6BA88-9DFD-424F-983C-7FEB4F7B2043}" srcOrd="0" destOrd="0" presId="urn:microsoft.com/office/officeart/2005/8/layout/list1"/>
    <dgm:cxn modelId="{6C047FE5-8001-4D2C-A889-32D861228BAD}" type="presOf" srcId="{F53AAFE7-68E7-4B80-B1EB-1AF4DDDD7434}" destId="{5B4ED0FE-2C39-4832-A53F-D61C4301A129}" srcOrd="1" destOrd="0" presId="urn:microsoft.com/office/officeart/2005/8/layout/list1"/>
    <dgm:cxn modelId="{85222E95-8B01-46FC-A978-9F71A95B32E9}" srcId="{3842EB98-AEE9-40B8-AB20-91B712ED95A9}" destId="{F53AAFE7-68E7-4B80-B1EB-1AF4DDDD7434}" srcOrd="0" destOrd="0" parTransId="{25992C50-539B-4917-83AC-C9471D88918A}" sibTransId="{AB7DF26E-2236-4BDB-BF1E-BA45BAC8A271}"/>
    <dgm:cxn modelId="{20B9A58B-19FE-450C-A4AF-49402D34CB72}" srcId="{3842EB98-AEE9-40B8-AB20-91B712ED95A9}" destId="{235861D5-0DAA-480F-9746-4EC7E05DF09C}" srcOrd="1" destOrd="0" parTransId="{F35434C0-D530-4CFD-B986-2A8CAF55850D}" sibTransId="{AAE8E0D8-5BB4-4237-AFD3-EECC861B843A}"/>
    <dgm:cxn modelId="{7986A2B6-2628-476C-9E69-69B1C2675396}" type="presParOf" srcId="{A7E6BA88-9DFD-424F-983C-7FEB4F7B2043}" destId="{50A22B0F-B8AA-4AED-8063-748A4C8BD21D}" srcOrd="0" destOrd="0" presId="urn:microsoft.com/office/officeart/2005/8/layout/list1"/>
    <dgm:cxn modelId="{11D23759-0EF3-4B78-A65A-9BBE472A1F56}" type="presParOf" srcId="{50A22B0F-B8AA-4AED-8063-748A4C8BD21D}" destId="{85F37207-C598-4994-BE6F-39EBAAFEA638}" srcOrd="0" destOrd="0" presId="urn:microsoft.com/office/officeart/2005/8/layout/list1"/>
    <dgm:cxn modelId="{E6CB1B98-9E56-4C00-A5A4-1A266B4D7765}" type="presParOf" srcId="{50A22B0F-B8AA-4AED-8063-748A4C8BD21D}" destId="{5B4ED0FE-2C39-4832-A53F-D61C4301A129}" srcOrd="1" destOrd="0" presId="urn:microsoft.com/office/officeart/2005/8/layout/list1"/>
    <dgm:cxn modelId="{33AF6502-66A7-4DFB-BB62-72226D358081}" type="presParOf" srcId="{A7E6BA88-9DFD-424F-983C-7FEB4F7B2043}" destId="{13D90B26-7013-4FA9-A64D-3923AF2D9E60}" srcOrd="1" destOrd="0" presId="urn:microsoft.com/office/officeart/2005/8/layout/list1"/>
    <dgm:cxn modelId="{4B982FEF-F9FB-430B-97EB-D997EEF394D8}" type="presParOf" srcId="{A7E6BA88-9DFD-424F-983C-7FEB4F7B2043}" destId="{C3091B27-81D7-41F6-AF54-B52ADA5E8483}" srcOrd="2" destOrd="0" presId="urn:microsoft.com/office/officeart/2005/8/layout/list1"/>
    <dgm:cxn modelId="{39BEF68D-BD04-4B53-A8FE-1E275A1533CE}" type="presParOf" srcId="{A7E6BA88-9DFD-424F-983C-7FEB4F7B2043}" destId="{78821E4A-16F3-47EE-9B8E-CD1F208020CE}" srcOrd="3" destOrd="0" presId="urn:microsoft.com/office/officeart/2005/8/layout/list1"/>
    <dgm:cxn modelId="{14FED9FA-BF29-4E39-95B7-9F560163617B}" type="presParOf" srcId="{A7E6BA88-9DFD-424F-983C-7FEB4F7B2043}" destId="{A720E3AF-CE3F-416B-A7E0-05D550F02BF7}" srcOrd="4" destOrd="0" presId="urn:microsoft.com/office/officeart/2005/8/layout/list1"/>
    <dgm:cxn modelId="{7E4B7D39-EAA7-4B16-A0FF-40C44D51385E}" type="presParOf" srcId="{A720E3AF-CE3F-416B-A7E0-05D550F02BF7}" destId="{4381C62C-425B-49D8-AF7E-719A5E4FE4C8}" srcOrd="0" destOrd="0" presId="urn:microsoft.com/office/officeart/2005/8/layout/list1"/>
    <dgm:cxn modelId="{05BF1BE9-0364-4C14-B8FE-D78D33F186F2}" type="presParOf" srcId="{A720E3AF-CE3F-416B-A7E0-05D550F02BF7}" destId="{D430A797-0F38-45E3-A8A7-F8F492737523}" srcOrd="1" destOrd="0" presId="urn:microsoft.com/office/officeart/2005/8/layout/list1"/>
    <dgm:cxn modelId="{EADE78FD-E46B-4DBC-9C71-4C55FAE9B9C4}" type="presParOf" srcId="{A7E6BA88-9DFD-424F-983C-7FEB4F7B2043}" destId="{BC519D60-034D-4FA9-9695-2312319D5A29}" srcOrd="5" destOrd="0" presId="urn:microsoft.com/office/officeart/2005/8/layout/list1"/>
    <dgm:cxn modelId="{46716564-B6C0-4039-B25C-E28BEFF327A2}" type="presParOf" srcId="{A7E6BA88-9DFD-424F-983C-7FEB4F7B2043}" destId="{97260ADF-93DE-4C2F-B283-C941ECDAF2DE}" srcOrd="6" destOrd="0" presId="urn:microsoft.com/office/officeart/2005/8/layout/list1"/>
    <dgm:cxn modelId="{8855BF4D-0F71-464D-9523-13F534382B8F}" type="presParOf" srcId="{A7E6BA88-9DFD-424F-983C-7FEB4F7B2043}" destId="{AFEF7330-1223-464D-86BF-52B579B30355}" srcOrd="7" destOrd="0" presId="urn:microsoft.com/office/officeart/2005/8/layout/list1"/>
    <dgm:cxn modelId="{C53C868D-1315-4D52-9724-A0F94016C91D}" type="presParOf" srcId="{A7E6BA88-9DFD-424F-983C-7FEB4F7B2043}" destId="{D266C233-D5F4-45D3-90F0-000FEC34E03F}" srcOrd="8" destOrd="0" presId="urn:microsoft.com/office/officeart/2005/8/layout/list1"/>
    <dgm:cxn modelId="{3EA45464-B107-4EC8-9748-F0DCF00A5669}" type="presParOf" srcId="{D266C233-D5F4-45D3-90F0-000FEC34E03F}" destId="{01C492B7-44A9-4240-81F1-AC16C2405619}" srcOrd="0" destOrd="0" presId="urn:microsoft.com/office/officeart/2005/8/layout/list1"/>
    <dgm:cxn modelId="{BB330897-22BA-443A-99CC-7A6410484DD0}" type="presParOf" srcId="{D266C233-D5F4-45D3-90F0-000FEC34E03F}" destId="{28948870-4D7D-402F-AAA2-62C5E620C1B3}" srcOrd="1" destOrd="0" presId="urn:microsoft.com/office/officeart/2005/8/layout/list1"/>
    <dgm:cxn modelId="{213A6F02-2D58-4665-94AC-71FCE4D23DC9}" type="presParOf" srcId="{A7E6BA88-9DFD-424F-983C-7FEB4F7B2043}" destId="{4559E0E6-9547-4AF0-8AA4-62B0AFEDA0BE}" srcOrd="9" destOrd="0" presId="urn:microsoft.com/office/officeart/2005/8/layout/list1"/>
    <dgm:cxn modelId="{4C2F3A89-1F6D-490B-8436-5C4C2D0FAC21}" type="presParOf" srcId="{A7E6BA88-9DFD-424F-983C-7FEB4F7B2043}" destId="{A4623C68-8FA4-475E-9329-F01B44575DD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745FD0-6EC4-4A7C-A3B2-3200AB19AA9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DF0FE4C-38BB-46DD-B35F-AB3AB11041B5}">
      <dgm:prSet phldrT="[Текст]"/>
      <dgm:spPr/>
      <dgm:t>
        <a:bodyPr/>
        <a:lstStyle/>
        <a:p>
          <a:r>
            <a:rPr lang="ru-RU" dirty="0"/>
            <a:t>Динамическое наблюдение(замкнутость, скрытность, агрессия, деструктивное поведение)</a:t>
          </a:r>
        </a:p>
      </dgm:t>
    </dgm:pt>
    <dgm:pt modelId="{F8C5C496-9BEF-4163-AE0E-EEEB491C7BD4}" type="parTrans" cxnId="{A9505BF8-8CF9-4AF4-ADAB-1CA5B81245CA}">
      <dgm:prSet/>
      <dgm:spPr/>
      <dgm:t>
        <a:bodyPr/>
        <a:lstStyle/>
        <a:p>
          <a:endParaRPr lang="ru-RU"/>
        </a:p>
      </dgm:t>
    </dgm:pt>
    <dgm:pt modelId="{33BE4676-0B50-44B4-B018-645334C75E04}" type="sibTrans" cxnId="{A9505BF8-8CF9-4AF4-ADAB-1CA5B81245CA}">
      <dgm:prSet/>
      <dgm:spPr/>
      <dgm:t>
        <a:bodyPr/>
        <a:lstStyle/>
        <a:p>
          <a:endParaRPr lang="ru-RU"/>
        </a:p>
      </dgm:t>
    </dgm:pt>
    <dgm:pt modelId="{C38FC0C4-5506-4B39-A38B-8C875F5064D4}">
      <dgm:prSet phldrT="[Текст]"/>
      <dgm:spPr/>
      <dgm:t>
        <a:bodyPr/>
        <a:lstStyle/>
        <a:p>
          <a:r>
            <a:rPr lang="ru-RU" dirty="0"/>
            <a:t>Психологическая диагностика школьников</a:t>
          </a:r>
        </a:p>
      </dgm:t>
    </dgm:pt>
    <dgm:pt modelId="{86F9497E-8515-4F75-82D3-1772C307A2D0}" type="parTrans" cxnId="{6FE106F8-30C2-4F66-AA56-91A494A3CE7B}">
      <dgm:prSet/>
      <dgm:spPr/>
      <dgm:t>
        <a:bodyPr/>
        <a:lstStyle/>
        <a:p>
          <a:endParaRPr lang="ru-RU"/>
        </a:p>
      </dgm:t>
    </dgm:pt>
    <dgm:pt modelId="{A9A844A8-33A6-4603-9FC5-7B883F91905A}" type="sibTrans" cxnId="{6FE106F8-30C2-4F66-AA56-91A494A3CE7B}">
      <dgm:prSet/>
      <dgm:spPr/>
      <dgm:t>
        <a:bodyPr/>
        <a:lstStyle/>
        <a:p>
          <a:endParaRPr lang="ru-RU"/>
        </a:p>
      </dgm:t>
    </dgm:pt>
    <dgm:pt modelId="{391DF63A-60F7-453B-B13B-C3FB19C2B602}">
      <dgm:prSet phldrT="[Текст]"/>
      <dgm:spPr/>
      <dgm:t>
        <a:bodyPr/>
        <a:lstStyle/>
        <a:p>
          <a:r>
            <a:rPr lang="ru-RU" dirty="0"/>
            <a:t>Диагностика : психологический климат, мнения, лидерство и </a:t>
          </a:r>
          <a:r>
            <a:rPr lang="ru-RU" dirty="0" err="1"/>
            <a:t>тд</a:t>
          </a:r>
          <a:endParaRPr lang="ru-RU" dirty="0"/>
        </a:p>
      </dgm:t>
    </dgm:pt>
    <dgm:pt modelId="{FD923B6D-92D2-4A06-85E3-499E075FC7D5}" type="parTrans" cxnId="{95E8E42F-C5FF-4B65-9445-826F0E2628D6}">
      <dgm:prSet/>
      <dgm:spPr/>
      <dgm:t>
        <a:bodyPr/>
        <a:lstStyle/>
        <a:p>
          <a:endParaRPr lang="ru-RU"/>
        </a:p>
      </dgm:t>
    </dgm:pt>
    <dgm:pt modelId="{55830366-5895-4BE5-956B-AE145A521949}" type="sibTrans" cxnId="{95E8E42F-C5FF-4B65-9445-826F0E2628D6}">
      <dgm:prSet/>
      <dgm:spPr/>
      <dgm:t>
        <a:bodyPr/>
        <a:lstStyle/>
        <a:p>
          <a:endParaRPr lang="ru-RU"/>
        </a:p>
      </dgm:t>
    </dgm:pt>
    <dgm:pt modelId="{34C6CF19-5120-4F2E-A744-8D307087BB7A}">
      <dgm:prSet/>
      <dgm:spPr/>
      <dgm:t>
        <a:bodyPr/>
        <a:lstStyle/>
        <a:p>
          <a:r>
            <a:rPr lang="ru-RU"/>
            <a:t>Анамнез семьи, страницы в Контакте, анализ результатов деятельности</a:t>
          </a:r>
        </a:p>
      </dgm:t>
    </dgm:pt>
    <dgm:pt modelId="{73A8DBEF-506F-4FE7-AD52-508CFDD4D980}" type="parTrans" cxnId="{6505B6AE-3665-4CE3-B28E-16EA44A9AAD4}">
      <dgm:prSet/>
      <dgm:spPr/>
      <dgm:t>
        <a:bodyPr/>
        <a:lstStyle/>
        <a:p>
          <a:endParaRPr lang="ru-RU"/>
        </a:p>
      </dgm:t>
    </dgm:pt>
    <dgm:pt modelId="{632B4BD9-587F-4BB3-A640-8D984B2CB84A}" type="sibTrans" cxnId="{6505B6AE-3665-4CE3-B28E-16EA44A9AAD4}">
      <dgm:prSet/>
      <dgm:spPr/>
      <dgm:t>
        <a:bodyPr/>
        <a:lstStyle/>
        <a:p>
          <a:endParaRPr lang="ru-RU"/>
        </a:p>
      </dgm:t>
    </dgm:pt>
    <dgm:pt modelId="{2A6FB779-94DE-4903-A4CB-99C94A5C804E}" type="pres">
      <dgm:prSet presAssocID="{2D745FD0-6EC4-4A7C-A3B2-3200AB19AA9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9F75DD-D922-455C-B9A1-AB1D42FAF752}" type="pres">
      <dgm:prSet presAssocID="{34C6CF19-5120-4F2E-A744-8D307087BB7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83A95-EAA2-4AC9-9CEB-774AE633636C}" type="pres">
      <dgm:prSet presAssocID="{632B4BD9-587F-4BB3-A640-8D984B2CB84A}" presName="sibTrans" presStyleCnt="0"/>
      <dgm:spPr/>
    </dgm:pt>
    <dgm:pt modelId="{C50DB31A-D1E4-4226-8FE1-56483406953A}" type="pres">
      <dgm:prSet presAssocID="{3DF0FE4C-38BB-46DD-B35F-AB3AB11041B5}" presName="node" presStyleLbl="node1" presStyleIdx="1" presStyleCnt="4" custLinFactNeighborX="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15FC8-49B7-413C-BFD7-9E96CC7F2981}" type="pres">
      <dgm:prSet presAssocID="{33BE4676-0B50-44B4-B018-645334C75E04}" presName="sibTrans" presStyleCnt="0"/>
      <dgm:spPr/>
    </dgm:pt>
    <dgm:pt modelId="{298D9ADA-F091-4284-A353-AE80F4EE950E}" type="pres">
      <dgm:prSet presAssocID="{C38FC0C4-5506-4B39-A38B-8C875F5064D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EEA9A-3C5B-40D3-962B-601E5C4BA77E}" type="pres">
      <dgm:prSet presAssocID="{A9A844A8-33A6-4603-9FC5-7B883F91905A}" presName="sibTrans" presStyleCnt="0"/>
      <dgm:spPr/>
    </dgm:pt>
    <dgm:pt modelId="{84BB1AA7-0766-48CC-B750-A36A9558A9B2}" type="pres">
      <dgm:prSet presAssocID="{391DF63A-60F7-453B-B13B-C3FB19C2B60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9CFED2-7E95-4D0C-90D3-7316E0F1CB09}" type="presOf" srcId="{C38FC0C4-5506-4B39-A38B-8C875F5064D4}" destId="{298D9ADA-F091-4284-A353-AE80F4EE950E}" srcOrd="0" destOrd="0" presId="urn:microsoft.com/office/officeart/2005/8/layout/default"/>
    <dgm:cxn modelId="{6505B6AE-3665-4CE3-B28E-16EA44A9AAD4}" srcId="{2D745FD0-6EC4-4A7C-A3B2-3200AB19AA99}" destId="{34C6CF19-5120-4F2E-A744-8D307087BB7A}" srcOrd="0" destOrd="0" parTransId="{73A8DBEF-506F-4FE7-AD52-508CFDD4D980}" sibTransId="{632B4BD9-587F-4BB3-A640-8D984B2CB84A}"/>
    <dgm:cxn modelId="{95E8E42F-C5FF-4B65-9445-826F0E2628D6}" srcId="{2D745FD0-6EC4-4A7C-A3B2-3200AB19AA99}" destId="{391DF63A-60F7-453B-B13B-C3FB19C2B602}" srcOrd="3" destOrd="0" parTransId="{FD923B6D-92D2-4A06-85E3-499E075FC7D5}" sibTransId="{55830366-5895-4BE5-956B-AE145A521949}"/>
    <dgm:cxn modelId="{19F4FDB3-8F5E-4BFC-9B62-1EFC763B2F4C}" type="presOf" srcId="{34C6CF19-5120-4F2E-A744-8D307087BB7A}" destId="{C89F75DD-D922-455C-B9A1-AB1D42FAF752}" srcOrd="0" destOrd="0" presId="urn:microsoft.com/office/officeart/2005/8/layout/default"/>
    <dgm:cxn modelId="{1505078D-0F66-46D2-9C5C-979464D47370}" type="presOf" srcId="{3DF0FE4C-38BB-46DD-B35F-AB3AB11041B5}" destId="{C50DB31A-D1E4-4226-8FE1-56483406953A}" srcOrd="0" destOrd="0" presId="urn:microsoft.com/office/officeart/2005/8/layout/default"/>
    <dgm:cxn modelId="{A9505BF8-8CF9-4AF4-ADAB-1CA5B81245CA}" srcId="{2D745FD0-6EC4-4A7C-A3B2-3200AB19AA99}" destId="{3DF0FE4C-38BB-46DD-B35F-AB3AB11041B5}" srcOrd="1" destOrd="0" parTransId="{F8C5C496-9BEF-4163-AE0E-EEEB491C7BD4}" sibTransId="{33BE4676-0B50-44B4-B018-645334C75E04}"/>
    <dgm:cxn modelId="{9AA74930-2DD8-471D-AA4C-A838CD92A3DF}" type="presOf" srcId="{391DF63A-60F7-453B-B13B-C3FB19C2B602}" destId="{84BB1AA7-0766-48CC-B750-A36A9558A9B2}" srcOrd="0" destOrd="0" presId="urn:microsoft.com/office/officeart/2005/8/layout/default"/>
    <dgm:cxn modelId="{87E80596-2EEC-4232-AE25-1E8DD17CFB56}" type="presOf" srcId="{2D745FD0-6EC4-4A7C-A3B2-3200AB19AA99}" destId="{2A6FB779-94DE-4903-A4CB-99C94A5C804E}" srcOrd="0" destOrd="0" presId="urn:microsoft.com/office/officeart/2005/8/layout/default"/>
    <dgm:cxn modelId="{6FE106F8-30C2-4F66-AA56-91A494A3CE7B}" srcId="{2D745FD0-6EC4-4A7C-A3B2-3200AB19AA99}" destId="{C38FC0C4-5506-4B39-A38B-8C875F5064D4}" srcOrd="2" destOrd="0" parTransId="{86F9497E-8515-4F75-82D3-1772C307A2D0}" sibTransId="{A9A844A8-33A6-4603-9FC5-7B883F91905A}"/>
    <dgm:cxn modelId="{B99C6FC2-9468-429E-99FC-68EE95BC68D5}" type="presParOf" srcId="{2A6FB779-94DE-4903-A4CB-99C94A5C804E}" destId="{C89F75DD-D922-455C-B9A1-AB1D42FAF752}" srcOrd="0" destOrd="0" presId="urn:microsoft.com/office/officeart/2005/8/layout/default"/>
    <dgm:cxn modelId="{58B9E3EA-1E52-4AD5-B53B-8AA1FDFAEE19}" type="presParOf" srcId="{2A6FB779-94DE-4903-A4CB-99C94A5C804E}" destId="{E8383A95-EAA2-4AC9-9CEB-774AE633636C}" srcOrd="1" destOrd="0" presId="urn:microsoft.com/office/officeart/2005/8/layout/default"/>
    <dgm:cxn modelId="{E7619F03-A37D-4857-AECA-863F70267A0C}" type="presParOf" srcId="{2A6FB779-94DE-4903-A4CB-99C94A5C804E}" destId="{C50DB31A-D1E4-4226-8FE1-56483406953A}" srcOrd="2" destOrd="0" presId="urn:microsoft.com/office/officeart/2005/8/layout/default"/>
    <dgm:cxn modelId="{30BCC8C3-DB8D-42C8-8EB2-BA06817D52FF}" type="presParOf" srcId="{2A6FB779-94DE-4903-A4CB-99C94A5C804E}" destId="{5EC15FC8-49B7-413C-BFD7-9E96CC7F2981}" srcOrd="3" destOrd="0" presId="urn:microsoft.com/office/officeart/2005/8/layout/default"/>
    <dgm:cxn modelId="{6E4D69E5-ABCD-46D3-BE1C-2204CC404450}" type="presParOf" srcId="{2A6FB779-94DE-4903-A4CB-99C94A5C804E}" destId="{298D9ADA-F091-4284-A353-AE80F4EE950E}" srcOrd="4" destOrd="0" presId="urn:microsoft.com/office/officeart/2005/8/layout/default"/>
    <dgm:cxn modelId="{2AB17FAA-F1B7-4A56-A58C-77EFD887CA17}" type="presParOf" srcId="{2A6FB779-94DE-4903-A4CB-99C94A5C804E}" destId="{828EEA9A-3C5B-40D3-962B-601E5C4BA77E}" srcOrd="5" destOrd="0" presId="urn:microsoft.com/office/officeart/2005/8/layout/default"/>
    <dgm:cxn modelId="{0CF66044-AF57-4D10-BA61-921246E468C7}" type="presParOf" srcId="{2A6FB779-94DE-4903-A4CB-99C94A5C804E}" destId="{84BB1AA7-0766-48CC-B750-A36A9558A9B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22A72-8CF4-4370-9BC4-4D45134F1B4B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3C28D-489F-4515-BCBE-0056025FE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915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8B3EE-25FA-41AA-8ADD-2877019D051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903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adi.sk/i/nrhrCn7U35W6v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5800" y="260648"/>
            <a:ext cx="7772400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Администрация города Екатеринбурга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Комитет по молодежной политике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Семинар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«Профилактика экстремизма в подростковой среде»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3300" dirty="0" smtClean="0"/>
              <a:t>19 ноября 2019 года</a:t>
            </a:r>
            <a:endParaRPr lang="ru-RU" sz="33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371600" y="4293096"/>
            <a:ext cx="6400800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mtClean="0"/>
          </a:p>
          <a:p>
            <a:pPr algn="r"/>
            <a:endParaRPr lang="ru-RU" smtClean="0"/>
          </a:p>
          <a:p>
            <a:pPr algn="r"/>
            <a:r>
              <a:rPr lang="ru-RU" smtClean="0"/>
              <a:t>Ю.Ю.Дерягина </a:t>
            </a:r>
          </a:p>
          <a:p>
            <a:pPr algn="r"/>
            <a:r>
              <a:rPr lang="ru-RU" smtClean="0"/>
              <a:t>Директор МБУ «Форпост»,</a:t>
            </a:r>
          </a:p>
          <a:p>
            <a:pPr algn="r"/>
            <a:r>
              <a:rPr lang="ru-RU" smtClean="0"/>
              <a:t>Педагог –психолог ВКК</a:t>
            </a:r>
          </a:p>
          <a:p>
            <a:pPr algn="r"/>
            <a:r>
              <a:rPr lang="ru-RU" smtClean="0"/>
              <a:t>Федеральный эксперт Росмолодёжи</a:t>
            </a:r>
          </a:p>
          <a:p>
            <a:pPr algn="r"/>
            <a:r>
              <a:rPr lang="ru-RU" smtClean="0"/>
              <a:t>Город Екатеринбург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226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2500" lnSpcReduction="20000"/>
          </a:bodyPr>
          <a:lstStyle/>
          <a:p>
            <a:endParaRPr lang="ru-RU" dirty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Bookman Old Style" pitchFamily="18" charset="0"/>
              </a:rPr>
              <a:t>ДЕСТРУКТИВНОСТЬ</a:t>
            </a:r>
            <a:r>
              <a:rPr lang="ru-RU" dirty="0">
                <a:latin typeface="Bookman Old Style" pitchFamily="18" charset="0"/>
              </a:rPr>
              <a:t> - разрушение, исходящее от человека и направленное вовне, на внешние объекты, или внутрь, на самого себя. Одним из основных факторов </a:t>
            </a:r>
            <a:r>
              <a:rPr lang="ru-RU" dirty="0" err="1">
                <a:latin typeface="Bookman Old Style" pitchFamily="18" charset="0"/>
              </a:rPr>
              <a:t>деструктивности</a:t>
            </a:r>
            <a:r>
              <a:rPr lang="ru-RU" dirty="0">
                <a:latin typeface="Bookman Old Style" pitchFamily="18" charset="0"/>
              </a:rPr>
              <a:t> выступает</a:t>
            </a:r>
          </a:p>
          <a:p>
            <a:pPr>
              <a:buNone/>
            </a:pPr>
            <a:r>
              <a:rPr lang="ru-RU" dirty="0">
                <a:latin typeface="Bookman Old Style" pitchFamily="18" charset="0"/>
              </a:rPr>
              <a:t> </a:t>
            </a:r>
          </a:p>
          <a:p>
            <a:endParaRPr lang="ru-RU" dirty="0">
              <a:solidFill>
                <a:srgbClr val="ED1615"/>
              </a:solidFill>
              <a:latin typeface="Bookman Old Style" pitchFamily="18" charset="0"/>
            </a:endParaRPr>
          </a:p>
          <a:p>
            <a:r>
              <a:rPr lang="ru-RU" dirty="0">
                <a:solidFill>
                  <a:srgbClr val="ED1615"/>
                </a:solidFill>
                <a:latin typeface="Bookman Old Style" pitchFamily="18" charset="0"/>
              </a:rPr>
              <a:t>РАДИКАЛИЗМ</a:t>
            </a:r>
            <a:r>
              <a:rPr lang="ru-RU" dirty="0">
                <a:latin typeface="Bookman Old Style" pitchFamily="18" charset="0"/>
              </a:rPr>
              <a:t> – приверженность взглядам, коренным образом отличающихся от общепринятых и нацеленных на радикальное преобразование общества или его части. 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 fontScale="92500" lnSpcReduction="20000"/>
          </a:bodyPr>
          <a:lstStyle/>
          <a:p>
            <a:endParaRPr lang="ru-RU" sz="4800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Экстремизм</a:t>
            </a:r>
            <a:r>
              <a:rPr lang="ru-RU" sz="40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>
                <a:latin typeface="Bookman Old Style" pitchFamily="18" charset="0"/>
                <a:cs typeface="Arial" panose="020B0604020202020204" pitchFamily="34" charset="0"/>
              </a:rPr>
              <a:t>совокупность деструктивных псевдоисторических идей, реализуемых в форме радикальных </a:t>
            </a:r>
            <a:r>
              <a:rPr lang="ru-RU" dirty="0">
                <a:solidFill>
                  <a:srgbClr val="FF0000"/>
                </a:solidFill>
                <a:latin typeface="Bookman Old Style" pitchFamily="18" charset="0"/>
                <a:cs typeface="Arial" panose="020B0604020202020204" pitchFamily="34" charset="0"/>
              </a:rPr>
              <a:t>публичных призывов </a:t>
            </a:r>
            <a:r>
              <a:rPr lang="ru-RU" dirty="0">
                <a:latin typeface="Bookman Old Style" pitchFamily="18" charset="0"/>
                <a:cs typeface="Arial" panose="020B0604020202020204" pitchFamily="34" charset="0"/>
              </a:rPr>
              <a:t>и практических действий, зачастую носящих насильственный характер и направленных на раскол общества и разрушение государства. </a:t>
            </a:r>
            <a:r>
              <a:rPr lang="ru-RU" dirty="0">
                <a:solidFill>
                  <a:srgbClr val="FF0000"/>
                </a:solidFill>
                <a:latin typeface="Bookman Old Style" pitchFamily="18" charset="0"/>
                <a:cs typeface="Arial" panose="020B0604020202020204" pitchFamily="34" charset="0"/>
              </a:rPr>
              <a:t>Объектом</a:t>
            </a:r>
            <a:r>
              <a:rPr lang="ru-RU" dirty="0">
                <a:latin typeface="Bookman Old Style" pitchFamily="18" charset="0"/>
                <a:cs typeface="Arial" panose="020B0604020202020204" pitchFamily="34" charset="0"/>
              </a:rPr>
              <a:t> экстремистского воздействия всегда</a:t>
            </a:r>
            <a:r>
              <a:rPr lang="ru-RU" dirty="0">
                <a:solidFill>
                  <a:srgbClr val="FF0000"/>
                </a:solidFill>
                <a:latin typeface="Bookman Old Style" pitchFamily="18" charset="0"/>
                <a:cs typeface="Arial" panose="020B0604020202020204" pitchFamily="34" charset="0"/>
              </a:rPr>
              <a:t> выступает конкретная группа</a:t>
            </a:r>
            <a:r>
              <a:rPr lang="ru-RU" dirty="0">
                <a:latin typeface="Bookman Old Style" pitchFamily="18" charset="0"/>
                <a:cs typeface="Arial" panose="020B0604020202020204" pitchFamily="34" charset="0"/>
              </a:rPr>
              <a:t>: социальная, расовая, национальная, религиозная, </a:t>
            </a:r>
            <a:r>
              <a:rPr lang="ru-RU" dirty="0" err="1">
                <a:latin typeface="Bookman Old Style" pitchFamily="18" charset="0"/>
                <a:cs typeface="Arial" panose="020B0604020202020204" pitchFamily="34" charset="0"/>
              </a:rPr>
              <a:t>гендерная</a:t>
            </a:r>
            <a:r>
              <a:rPr lang="ru-RU" dirty="0">
                <a:latin typeface="Bookman Old Style" pitchFamily="18" charset="0"/>
                <a:cs typeface="Arial" panose="020B0604020202020204" pitchFamily="34" charset="0"/>
              </a:rPr>
              <a:t> и проч., </a:t>
            </a:r>
            <a:r>
              <a:rPr lang="ru-RU" dirty="0">
                <a:solidFill>
                  <a:srgbClr val="FF0000"/>
                </a:solidFill>
                <a:latin typeface="Bookman Old Style" pitchFamily="18" charset="0"/>
                <a:cs typeface="Arial" panose="020B0604020202020204" pitchFamily="34" charset="0"/>
              </a:rPr>
              <a:t>либо ее отдельные представители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7101408"/>
          </a:xfrm>
        </p:spPr>
        <p:txBody>
          <a:bodyPr/>
          <a:lstStyle/>
          <a:p>
            <a:endParaRPr lang="ru-RU" cap="all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r>
              <a:rPr lang="ru-RU" b="1" cap="all" dirty="0">
                <a:solidFill>
                  <a:srgbClr val="FF0000"/>
                </a:solidFill>
                <a:latin typeface="Book Antiqua" panose="02040602050305030304" pitchFamily="18" charset="0"/>
              </a:rPr>
              <a:t>ТЕРРОРИЗМ</a:t>
            </a:r>
            <a:r>
              <a:rPr lang="ru-RU" cap="all" dirty="0">
                <a:latin typeface="Book Antiqua" panose="02040602050305030304" pitchFamily="18" charset="0"/>
              </a:rPr>
              <a:t> </a:t>
            </a:r>
            <a:r>
              <a:rPr lang="ru-RU" dirty="0">
                <a:latin typeface="Book Antiqua" panose="02040602050305030304" pitchFamily="18" charset="0"/>
              </a:rPr>
              <a:t>– крайняя форма экстремизма. Метод достижения поставленных целей, в том числе политических,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исключительно</a:t>
            </a:r>
            <a:r>
              <a:rPr lang="ru-RU" dirty="0">
                <a:latin typeface="Book Antiqua" panose="02040602050305030304" pitchFamily="18" charset="0"/>
              </a:rPr>
              <a:t> через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насилие, </a:t>
            </a:r>
            <a:r>
              <a:rPr lang="ru-RU" dirty="0">
                <a:latin typeface="Book Antiqua" panose="02040602050305030304" pitchFamily="18" charset="0"/>
              </a:rPr>
              <a:t>выраженное в разных формах, и применяемое в первую очередь </a:t>
            </a:r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против общества с целью шантажа </a:t>
            </a:r>
            <a:r>
              <a:rPr lang="ru-RU" dirty="0">
                <a:latin typeface="Book Antiqua" panose="02040602050305030304" pitchFamily="18" charset="0"/>
              </a:rPr>
              <a:t>и получения преференций и уступок от государства.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0EDF46-F60A-4570-AD06-3944645C9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54590DF-F358-4A8E-BC0D-4A8E93F61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Какие качества нужны подросткам, чтобы противостоять негативному воздействию 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602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794B1E-F603-496F-A869-5A983E99D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0C60B10-4751-4277-A65B-EEBE0198B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800" dirty="0">
                <a:solidFill>
                  <a:srgbClr val="FF0000"/>
                </a:solidFill>
              </a:rPr>
              <a:t>ОСНОВНЫЕ ИСТОЧНИКИ ИНФОРМАЦИИ, ИСПОЛЬЗУЕМЫЕ УЧАЩЕЙСЯ МОЛОДЕЖЬЮ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430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Прямоугольник 302"/>
          <p:cNvSpPr/>
          <p:nvPr/>
        </p:nvSpPr>
        <p:spPr>
          <a:xfrm>
            <a:off x="0" y="0"/>
            <a:ext cx="9153437" cy="685800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accent3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Freeform 61"/>
          <p:cNvSpPr>
            <a:spLocks/>
          </p:cNvSpPr>
          <p:nvPr/>
        </p:nvSpPr>
        <p:spPr bwMode="auto">
          <a:xfrm>
            <a:off x="402088" y="2949155"/>
            <a:ext cx="609046" cy="2956502"/>
          </a:xfrm>
          <a:custGeom>
            <a:avLst/>
            <a:gdLst>
              <a:gd name="T0" fmla="*/ 0 w 405"/>
              <a:gd name="T1" fmla="*/ 1966 h 1966"/>
              <a:gd name="T2" fmla="*/ 405 w 405"/>
              <a:gd name="T3" fmla="*/ 1803 h 1966"/>
              <a:gd name="T4" fmla="*/ 405 w 405"/>
              <a:gd name="T5" fmla="*/ 0 h 1966"/>
              <a:gd name="T6" fmla="*/ 0 w 405"/>
              <a:gd name="T7" fmla="*/ 121 h 1966"/>
              <a:gd name="T8" fmla="*/ 0 w 405"/>
              <a:gd name="T9" fmla="*/ 1966 h 1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5" h="1966">
                <a:moveTo>
                  <a:pt x="0" y="1966"/>
                </a:moveTo>
                <a:lnTo>
                  <a:pt x="405" y="1803"/>
                </a:lnTo>
                <a:lnTo>
                  <a:pt x="405" y="0"/>
                </a:lnTo>
                <a:lnTo>
                  <a:pt x="0" y="121"/>
                </a:lnTo>
                <a:lnTo>
                  <a:pt x="0" y="196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Freeform 63"/>
          <p:cNvSpPr>
            <a:spLocks/>
          </p:cNvSpPr>
          <p:nvPr/>
        </p:nvSpPr>
        <p:spPr bwMode="auto">
          <a:xfrm>
            <a:off x="398051" y="2944709"/>
            <a:ext cx="609046" cy="3021166"/>
          </a:xfrm>
          <a:custGeom>
            <a:avLst/>
            <a:gdLst>
              <a:gd name="T0" fmla="*/ 405 w 405"/>
              <a:gd name="T1" fmla="*/ 2009 h 2009"/>
              <a:gd name="T2" fmla="*/ 0 w 405"/>
              <a:gd name="T3" fmla="*/ 1843 h 2009"/>
              <a:gd name="T4" fmla="*/ 0 w 405"/>
              <a:gd name="T5" fmla="*/ 0 h 2009"/>
              <a:gd name="T6" fmla="*/ 405 w 405"/>
              <a:gd name="T7" fmla="*/ 123 h 2009"/>
              <a:gd name="T8" fmla="*/ 405 w 405"/>
              <a:gd name="T9" fmla="*/ 2009 h 2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5" h="2009">
                <a:moveTo>
                  <a:pt x="405" y="2009"/>
                </a:moveTo>
                <a:lnTo>
                  <a:pt x="0" y="1843"/>
                </a:lnTo>
                <a:lnTo>
                  <a:pt x="0" y="0"/>
                </a:lnTo>
                <a:lnTo>
                  <a:pt x="405" y="123"/>
                </a:lnTo>
                <a:lnTo>
                  <a:pt x="405" y="200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Freeform 71"/>
          <p:cNvSpPr>
            <a:spLocks/>
          </p:cNvSpPr>
          <p:nvPr/>
        </p:nvSpPr>
        <p:spPr bwMode="auto">
          <a:xfrm>
            <a:off x="401059" y="3646991"/>
            <a:ext cx="606038" cy="2049701"/>
          </a:xfrm>
          <a:custGeom>
            <a:avLst/>
            <a:gdLst>
              <a:gd name="T0" fmla="*/ 403 w 403"/>
              <a:gd name="T1" fmla="*/ 0 h 1363"/>
              <a:gd name="T2" fmla="*/ 0 w 403"/>
              <a:gd name="T3" fmla="*/ 119 h 1363"/>
              <a:gd name="T4" fmla="*/ 0 w 403"/>
              <a:gd name="T5" fmla="*/ 1363 h 1363"/>
              <a:gd name="T6" fmla="*/ 0 w 403"/>
              <a:gd name="T7" fmla="*/ 135 h 1363"/>
              <a:gd name="T8" fmla="*/ 403 w 403"/>
              <a:gd name="T9" fmla="*/ 257 h 1363"/>
              <a:gd name="T10" fmla="*/ 403 w 403"/>
              <a:gd name="T11" fmla="*/ 0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" h="1363">
                <a:moveTo>
                  <a:pt x="403" y="0"/>
                </a:moveTo>
                <a:lnTo>
                  <a:pt x="0" y="119"/>
                </a:lnTo>
                <a:lnTo>
                  <a:pt x="0" y="1363"/>
                </a:lnTo>
                <a:lnTo>
                  <a:pt x="0" y="135"/>
                </a:lnTo>
                <a:lnTo>
                  <a:pt x="403" y="257"/>
                </a:lnTo>
                <a:lnTo>
                  <a:pt x="40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Freeform 75"/>
          <p:cNvSpPr>
            <a:spLocks/>
          </p:cNvSpPr>
          <p:nvPr/>
        </p:nvSpPr>
        <p:spPr bwMode="auto">
          <a:xfrm>
            <a:off x="401059" y="3850006"/>
            <a:ext cx="606038" cy="2115869"/>
          </a:xfrm>
          <a:custGeom>
            <a:avLst/>
            <a:gdLst>
              <a:gd name="T0" fmla="*/ 0 w 403"/>
              <a:gd name="T1" fmla="*/ 0 h 1407"/>
              <a:gd name="T2" fmla="*/ 0 w 403"/>
              <a:gd name="T3" fmla="*/ 1228 h 1407"/>
              <a:gd name="T4" fmla="*/ 0 w 403"/>
              <a:gd name="T5" fmla="*/ 1241 h 1407"/>
              <a:gd name="T6" fmla="*/ 403 w 403"/>
              <a:gd name="T7" fmla="*/ 1407 h 1407"/>
              <a:gd name="T8" fmla="*/ 403 w 403"/>
              <a:gd name="T9" fmla="*/ 122 h 1407"/>
              <a:gd name="T10" fmla="*/ 0 w 403"/>
              <a:gd name="T11" fmla="*/ 0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" h="1407">
                <a:moveTo>
                  <a:pt x="0" y="0"/>
                </a:moveTo>
                <a:lnTo>
                  <a:pt x="0" y="1228"/>
                </a:lnTo>
                <a:lnTo>
                  <a:pt x="0" y="1241"/>
                </a:lnTo>
                <a:lnTo>
                  <a:pt x="403" y="1407"/>
                </a:lnTo>
                <a:lnTo>
                  <a:pt x="403" y="12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5" name="Freeform 17"/>
          <p:cNvSpPr>
            <a:spLocks/>
          </p:cNvSpPr>
          <p:nvPr/>
        </p:nvSpPr>
        <p:spPr bwMode="auto">
          <a:xfrm>
            <a:off x="6659323" y="2889973"/>
            <a:ext cx="610549" cy="2954998"/>
          </a:xfrm>
          <a:custGeom>
            <a:avLst/>
            <a:gdLst>
              <a:gd name="T0" fmla="*/ 406 w 406"/>
              <a:gd name="T1" fmla="*/ 1965 h 1965"/>
              <a:gd name="T2" fmla="*/ 0 w 406"/>
              <a:gd name="T3" fmla="*/ 1802 h 1965"/>
              <a:gd name="T4" fmla="*/ 0 w 406"/>
              <a:gd name="T5" fmla="*/ 0 h 1965"/>
              <a:gd name="T6" fmla="*/ 406 w 406"/>
              <a:gd name="T7" fmla="*/ 121 h 1965"/>
              <a:gd name="T8" fmla="*/ 406 w 406"/>
              <a:gd name="T9" fmla="*/ 1965 h 1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6" h="1965">
                <a:moveTo>
                  <a:pt x="406" y="1965"/>
                </a:moveTo>
                <a:lnTo>
                  <a:pt x="0" y="1802"/>
                </a:lnTo>
                <a:lnTo>
                  <a:pt x="0" y="0"/>
                </a:lnTo>
                <a:lnTo>
                  <a:pt x="406" y="121"/>
                </a:lnTo>
                <a:lnTo>
                  <a:pt x="406" y="196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3" name="Freeform 23"/>
          <p:cNvSpPr>
            <a:spLocks/>
          </p:cNvSpPr>
          <p:nvPr/>
        </p:nvSpPr>
        <p:spPr bwMode="auto">
          <a:xfrm>
            <a:off x="6468025" y="3066905"/>
            <a:ext cx="610549" cy="3021166"/>
          </a:xfrm>
          <a:custGeom>
            <a:avLst/>
            <a:gdLst>
              <a:gd name="T0" fmla="*/ 0 w 406"/>
              <a:gd name="T1" fmla="*/ 2009 h 2009"/>
              <a:gd name="T2" fmla="*/ 406 w 406"/>
              <a:gd name="T3" fmla="*/ 1844 h 2009"/>
              <a:gd name="T4" fmla="*/ 406 w 406"/>
              <a:gd name="T5" fmla="*/ 0 h 2009"/>
              <a:gd name="T6" fmla="*/ 0 w 406"/>
              <a:gd name="T7" fmla="*/ 124 h 2009"/>
              <a:gd name="T8" fmla="*/ 0 w 406"/>
              <a:gd name="T9" fmla="*/ 2009 h 2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6" h="2009">
                <a:moveTo>
                  <a:pt x="0" y="2009"/>
                </a:moveTo>
                <a:lnTo>
                  <a:pt x="406" y="1844"/>
                </a:lnTo>
                <a:lnTo>
                  <a:pt x="406" y="0"/>
                </a:lnTo>
                <a:lnTo>
                  <a:pt x="0" y="124"/>
                </a:lnTo>
                <a:lnTo>
                  <a:pt x="0" y="200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4" name="Freeform 25"/>
          <p:cNvSpPr>
            <a:spLocks/>
          </p:cNvSpPr>
          <p:nvPr/>
        </p:nvSpPr>
        <p:spPr bwMode="auto">
          <a:xfrm>
            <a:off x="6468025" y="4900057"/>
            <a:ext cx="610549" cy="688748"/>
          </a:xfrm>
          <a:custGeom>
            <a:avLst/>
            <a:gdLst>
              <a:gd name="T0" fmla="*/ 0 w 406"/>
              <a:gd name="T1" fmla="*/ 0 h 458"/>
              <a:gd name="T2" fmla="*/ 0 w 406"/>
              <a:gd name="T3" fmla="*/ 249 h 458"/>
              <a:gd name="T4" fmla="*/ 0 w 406"/>
              <a:gd name="T5" fmla="*/ 458 h 458"/>
              <a:gd name="T6" fmla="*/ 0 w 406"/>
              <a:gd name="T7" fmla="*/ 249 h 458"/>
              <a:gd name="T8" fmla="*/ 406 w 406"/>
              <a:gd name="T9" fmla="*/ 125 h 458"/>
              <a:gd name="T10" fmla="*/ 406 w 406"/>
              <a:gd name="T11" fmla="*/ 121 h 458"/>
              <a:gd name="T12" fmla="*/ 0 w 406"/>
              <a:gd name="T13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6" h="458">
                <a:moveTo>
                  <a:pt x="0" y="0"/>
                </a:moveTo>
                <a:lnTo>
                  <a:pt x="0" y="249"/>
                </a:lnTo>
                <a:lnTo>
                  <a:pt x="0" y="458"/>
                </a:lnTo>
                <a:lnTo>
                  <a:pt x="0" y="249"/>
                </a:lnTo>
                <a:lnTo>
                  <a:pt x="406" y="125"/>
                </a:lnTo>
                <a:lnTo>
                  <a:pt x="406" y="121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4" name="Freeform 33"/>
          <p:cNvSpPr>
            <a:spLocks/>
          </p:cNvSpPr>
          <p:nvPr/>
        </p:nvSpPr>
        <p:spPr bwMode="auto">
          <a:xfrm>
            <a:off x="6468025" y="5088034"/>
            <a:ext cx="610549" cy="1000038"/>
          </a:xfrm>
          <a:custGeom>
            <a:avLst/>
            <a:gdLst>
              <a:gd name="T0" fmla="*/ 406 w 406"/>
              <a:gd name="T1" fmla="*/ 0 h 665"/>
              <a:gd name="T2" fmla="*/ 0 w 406"/>
              <a:gd name="T3" fmla="*/ 124 h 665"/>
              <a:gd name="T4" fmla="*/ 0 w 406"/>
              <a:gd name="T5" fmla="*/ 333 h 665"/>
              <a:gd name="T6" fmla="*/ 0 w 406"/>
              <a:gd name="T7" fmla="*/ 665 h 665"/>
              <a:gd name="T8" fmla="*/ 406 w 406"/>
              <a:gd name="T9" fmla="*/ 500 h 665"/>
              <a:gd name="T10" fmla="*/ 406 w 406"/>
              <a:gd name="T11" fmla="*/ 0 h 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6" h="665">
                <a:moveTo>
                  <a:pt x="406" y="0"/>
                </a:moveTo>
                <a:lnTo>
                  <a:pt x="0" y="124"/>
                </a:lnTo>
                <a:lnTo>
                  <a:pt x="0" y="333"/>
                </a:lnTo>
                <a:lnTo>
                  <a:pt x="0" y="665"/>
                </a:lnTo>
                <a:lnTo>
                  <a:pt x="406" y="500"/>
                </a:lnTo>
                <a:lnTo>
                  <a:pt x="40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4" name="Freeform 35"/>
          <p:cNvSpPr>
            <a:spLocks/>
          </p:cNvSpPr>
          <p:nvPr/>
        </p:nvSpPr>
        <p:spPr bwMode="auto">
          <a:xfrm>
            <a:off x="8489467" y="2822230"/>
            <a:ext cx="609046" cy="2954998"/>
          </a:xfrm>
          <a:custGeom>
            <a:avLst/>
            <a:gdLst>
              <a:gd name="T0" fmla="*/ 405 w 405"/>
              <a:gd name="T1" fmla="*/ 1965 h 1965"/>
              <a:gd name="T2" fmla="*/ 0 w 405"/>
              <a:gd name="T3" fmla="*/ 1802 h 1965"/>
              <a:gd name="T4" fmla="*/ 0 w 405"/>
              <a:gd name="T5" fmla="*/ 0 h 1965"/>
              <a:gd name="T6" fmla="*/ 405 w 405"/>
              <a:gd name="T7" fmla="*/ 121 h 1965"/>
              <a:gd name="T8" fmla="*/ 405 w 405"/>
              <a:gd name="T9" fmla="*/ 1965 h 1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5" h="1965">
                <a:moveTo>
                  <a:pt x="405" y="1965"/>
                </a:moveTo>
                <a:lnTo>
                  <a:pt x="0" y="1802"/>
                </a:lnTo>
                <a:lnTo>
                  <a:pt x="0" y="0"/>
                </a:lnTo>
                <a:lnTo>
                  <a:pt x="405" y="121"/>
                </a:lnTo>
                <a:lnTo>
                  <a:pt x="405" y="196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5" name="Freeform 37"/>
          <p:cNvSpPr>
            <a:spLocks/>
          </p:cNvSpPr>
          <p:nvPr/>
        </p:nvSpPr>
        <p:spPr bwMode="auto">
          <a:xfrm>
            <a:off x="7878918" y="2822230"/>
            <a:ext cx="610549" cy="2956502"/>
          </a:xfrm>
          <a:custGeom>
            <a:avLst/>
            <a:gdLst>
              <a:gd name="T0" fmla="*/ 0 w 406"/>
              <a:gd name="T1" fmla="*/ 1966 h 1966"/>
              <a:gd name="T2" fmla="*/ 406 w 406"/>
              <a:gd name="T3" fmla="*/ 1803 h 1966"/>
              <a:gd name="T4" fmla="*/ 406 w 406"/>
              <a:gd name="T5" fmla="*/ 0 h 1966"/>
              <a:gd name="T6" fmla="*/ 0 w 406"/>
              <a:gd name="T7" fmla="*/ 121 h 1966"/>
              <a:gd name="T8" fmla="*/ 0 w 406"/>
              <a:gd name="T9" fmla="*/ 1966 h 1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6" h="1966">
                <a:moveTo>
                  <a:pt x="0" y="1966"/>
                </a:moveTo>
                <a:lnTo>
                  <a:pt x="406" y="1803"/>
                </a:lnTo>
                <a:lnTo>
                  <a:pt x="406" y="0"/>
                </a:lnTo>
                <a:lnTo>
                  <a:pt x="0" y="121"/>
                </a:lnTo>
                <a:lnTo>
                  <a:pt x="0" y="196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6" name="Freeform 39"/>
          <p:cNvSpPr>
            <a:spLocks/>
          </p:cNvSpPr>
          <p:nvPr/>
        </p:nvSpPr>
        <p:spPr bwMode="auto">
          <a:xfrm>
            <a:off x="7766074" y="3040373"/>
            <a:ext cx="610549" cy="3021166"/>
          </a:xfrm>
          <a:custGeom>
            <a:avLst/>
            <a:gdLst>
              <a:gd name="T0" fmla="*/ 406 w 406"/>
              <a:gd name="T1" fmla="*/ 2009 h 2009"/>
              <a:gd name="T2" fmla="*/ 0 w 406"/>
              <a:gd name="T3" fmla="*/ 1843 h 2009"/>
              <a:gd name="T4" fmla="*/ 0 w 406"/>
              <a:gd name="T5" fmla="*/ 0 h 2009"/>
              <a:gd name="T6" fmla="*/ 406 w 406"/>
              <a:gd name="T7" fmla="*/ 123 h 2009"/>
              <a:gd name="T8" fmla="*/ 406 w 406"/>
              <a:gd name="T9" fmla="*/ 2009 h 2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6" h="2009">
                <a:moveTo>
                  <a:pt x="406" y="2009"/>
                </a:moveTo>
                <a:lnTo>
                  <a:pt x="0" y="1843"/>
                </a:lnTo>
                <a:lnTo>
                  <a:pt x="0" y="0"/>
                </a:lnTo>
                <a:lnTo>
                  <a:pt x="406" y="123"/>
                </a:lnTo>
                <a:lnTo>
                  <a:pt x="406" y="200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2" name="Freeform 41"/>
          <p:cNvSpPr>
            <a:spLocks/>
          </p:cNvSpPr>
          <p:nvPr/>
        </p:nvSpPr>
        <p:spPr bwMode="auto">
          <a:xfrm>
            <a:off x="8489467" y="3010207"/>
            <a:ext cx="609046" cy="3021166"/>
          </a:xfrm>
          <a:custGeom>
            <a:avLst/>
            <a:gdLst>
              <a:gd name="T0" fmla="*/ 0 w 405"/>
              <a:gd name="T1" fmla="*/ 2009 h 2009"/>
              <a:gd name="T2" fmla="*/ 405 w 405"/>
              <a:gd name="T3" fmla="*/ 1843 h 2009"/>
              <a:gd name="T4" fmla="*/ 405 w 405"/>
              <a:gd name="T5" fmla="*/ 0 h 2009"/>
              <a:gd name="T6" fmla="*/ 0 w 405"/>
              <a:gd name="T7" fmla="*/ 123 h 2009"/>
              <a:gd name="T8" fmla="*/ 0 w 405"/>
              <a:gd name="T9" fmla="*/ 2009 h 2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5" h="2009">
                <a:moveTo>
                  <a:pt x="0" y="2009"/>
                </a:moveTo>
                <a:lnTo>
                  <a:pt x="405" y="1843"/>
                </a:lnTo>
                <a:lnTo>
                  <a:pt x="405" y="0"/>
                </a:lnTo>
                <a:lnTo>
                  <a:pt x="0" y="123"/>
                </a:lnTo>
                <a:lnTo>
                  <a:pt x="0" y="200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3" name="Freeform 42"/>
          <p:cNvSpPr>
            <a:spLocks/>
          </p:cNvSpPr>
          <p:nvPr/>
        </p:nvSpPr>
        <p:spPr bwMode="auto">
          <a:xfrm>
            <a:off x="8359989" y="4341906"/>
            <a:ext cx="0" cy="374451"/>
          </a:xfrm>
          <a:custGeom>
            <a:avLst/>
            <a:gdLst>
              <a:gd name="T0" fmla="*/ 0 h 249"/>
              <a:gd name="T1" fmla="*/ 0 h 249"/>
              <a:gd name="T2" fmla="*/ 249 h 249"/>
              <a:gd name="T3" fmla="*/ 249 h 249"/>
              <a:gd name="T4" fmla="*/ 0 h 249"/>
              <a:gd name="T5" fmla="*/ 0 h 24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249">
                <a:moveTo>
                  <a:pt x="0" y="0"/>
                </a:moveTo>
                <a:lnTo>
                  <a:pt x="0" y="0"/>
                </a:lnTo>
                <a:lnTo>
                  <a:pt x="0" y="249"/>
                </a:lnTo>
                <a:lnTo>
                  <a:pt x="0" y="24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CD49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4" name="Freeform 43"/>
          <p:cNvSpPr>
            <a:spLocks/>
          </p:cNvSpPr>
          <p:nvPr/>
        </p:nvSpPr>
        <p:spPr bwMode="auto">
          <a:xfrm>
            <a:off x="8359989" y="4341906"/>
            <a:ext cx="0" cy="374451"/>
          </a:xfrm>
          <a:custGeom>
            <a:avLst/>
            <a:gdLst>
              <a:gd name="T0" fmla="*/ 0 h 249"/>
              <a:gd name="T1" fmla="*/ 0 h 249"/>
              <a:gd name="T2" fmla="*/ 249 h 249"/>
              <a:gd name="T3" fmla="*/ 249 h 249"/>
              <a:gd name="T4" fmla="*/ 0 h 249"/>
              <a:gd name="T5" fmla="*/ 0 h 24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249">
                <a:moveTo>
                  <a:pt x="0" y="0"/>
                </a:moveTo>
                <a:lnTo>
                  <a:pt x="0" y="0"/>
                </a:lnTo>
                <a:lnTo>
                  <a:pt x="0" y="249"/>
                </a:lnTo>
                <a:lnTo>
                  <a:pt x="0" y="24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5" name="Freeform 45"/>
          <p:cNvSpPr>
            <a:spLocks/>
          </p:cNvSpPr>
          <p:nvPr/>
        </p:nvSpPr>
        <p:spPr bwMode="auto">
          <a:xfrm>
            <a:off x="8489467" y="4438832"/>
            <a:ext cx="609046" cy="1338396"/>
          </a:xfrm>
          <a:custGeom>
            <a:avLst/>
            <a:gdLst>
              <a:gd name="T0" fmla="*/ 0 w 405"/>
              <a:gd name="T1" fmla="*/ 0 h 890"/>
              <a:gd name="T2" fmla="*/ 0 w 405"/>
              <a:gd name="T3" fmla="*/ 249 h 890"/>
              <a:gd name="T4" fmla="*/ 405 w 405"/>
              <a:gd name="T5" fmla="*/ 125 h 890"/>
              <a:gd name="T6" fmla="*/ 405 w 405"/>
              <a:gd name="T7" fmla="*/ 890 h 890"/>
              <a:gd name="T8" fmla="*/ 405 w 405"/>
              <a:gd name="T9" fmla="*/ 121 h 890"/>
              <a:gd name="T10" fmla="*/ 0 w 405"/>
              <a:gd name="T11" fmla="*/ 0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5" h="890">
                <a:moveTo>
                  <a:pt x="0" y="0"/>
                </a:moveTo>
                <a:lnTo>
                  <a:pt x="0" y="249"/>
                </a:lnTo>
                <a:lnTo>
                  <a:pt x="405" y="125"/>
                </a:lnTo>
                <a:lnTo>
                  <a:pt x="405" y="890"/>
                </a:lnTo>
                <a:lnTo>
                  <a:pt x="405" y="121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6" name="Freeform 46"/>
          <p:cNvSpPr>
            <a:spLocks/>
          </p:cNvSpPr>
          <p:nvPr/>
        </p:nvSpPr>
        <p:spPr bwMode="auto">
          <a:xfrm>
            <a:off x="7749440" y="4523868"/>
            <a:ext cx="0" cy="6015"/>
          </a:xfrm>
          <a:custGeom>
            <a:avLst/>
            <a:gdLst>
              <a:gd name="T0" fmla="*/ 0 h 4"/>
              <a:gd name="T1" fmla="*/ 0 h 4"/>
              <a:gd name="T2" fmla="*/ 4 h 4"/>
              <a:gd name="T3" fmla="*/ 0 h 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4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F9D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7" name="Freeform 47"/>
          <p:cNvSpPr>
            <a:spLocks/>
          </p:cNvSpPr>
          <p:nvPr/>
        </p:nvSpPr>
        <p:spPr bwMode="auto">
          <a:xfrm>
            <a:off x="7749440" y="4523868"/>
            <a:ext cx="0" cy="6015"/>
          </a:xfrm>
          <a:custGeom>
            <a:avLst/>
            <a:gdLst>
              <a:gd name="T0" fmla="*/ 0 h 4"/>
              <a:gd name="T1" fmla="*/ 0 h 4"/>
              <a:gd name="T2" fmla="*/ 4 h 4"/>
              <a:gd name="T3" fmla="*/ 0 h 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4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8" name="Freeform 49"/>
          <p:cNvSpPr>
            <a:spLocks/>
          </p:cNvSpPr>
          <p:nvPr/>
        </p:nvSpPr>
        <p:spPr bwMode="auto">
          <a:xfrm>
            <a:off x="7749440" y="4341906"/>
            <a:ext cx="610549" cy="1094778"/>
          </a:xfrm>
          <a:custGeom>
            <a:avLst/>
            <a:gdLst>
              <a:gd name="T0" fmla="*/ 406 w 406"/>
              <a:gd name="T1" fmla="*/ 0 h 728"/>
              <a:gd name="T2" fmla="*/ 0 w 406"/>
              <a:gd name="T3" fmla="*/ 121 h 728"/>
              <a:gd name="T4" fmla="*/ 0 w 406"/>
              <a:gd name="T5" fmla="*/ 125 h 728"/>
              <a:gd name="T6" fmla="*/ 406 w 406"/>
              <a:gd name="T7" fmla="*/ 249 h 728"/>
              <a:gd name="T8" fmla="*/ 406 w 406"/>
              <a:gd name="T9" fmla="*/ 728 h 728"/>
              <a:gd name="T10" fmla="*/ 406 w 406"/>
              <a:gd name="T11" fmla="*/ 728 h 728"/>
              <a:gd name="T12" fmla="*/ 406 w 406"/>
              <a:gd name="T13" fmla="*/ 249 h 728"/>
              <a:gd name="T14" fmla="*/ 406 w 406"/>
              <a:gd name="T15" fmla="*/ 0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6" h="728">
                <a:moveTo>
                  <a:pt x="406" y="0"/>
                </a:moveTo>
                <a:lnTo>
                  <a:pt x="0" y="121"/>
                </a:lnTo>
                <a:lnTo>
                  <a:pt x="0" y="125"/>
                </a:lnTo>
                <a:lnTo>
                  <a:pt x="406" y="249"/>
                </a:lnTo>
                <a:lnTo>
                  <a:pt x="406" y="728"/>
                </a:lnTo>
                <a:lnTo>
                  <a:pt x="406" y="728"/>
                </a:lnTo>
                <a:lnTo>
                  <a:pt x="406" y="249"/>
                </a:lnTo>
                <a:lnTo>
                  <a:pt x="40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9" name="Freeform 50"/>
          <p:cNvSpPr>
            <a:spLocks/>
          </p:cNvSpPr>
          <p:nvPr/>
        </p:nvSpPr>
        <p:spPr bwMode="auto">
          <a:xfrm>
            <a:off x="7749440" y="4529883"/>
            <a:ext cx="0" cy="1154930"/>
          </a:xfrm>
          <a:custGeom>
            <a:avLst/>
            <a:gdLst>
              <a:gd name="T0" fmla="*/ 0 h 768"/>
              <a:gd name="T1" fmla="*/ 768 h 768"/>
              <a:gd name="T2" fmla="*/ 766 h 768"/>
              <a:gd name="T3" fmla="*/ 0 h 768"/>
              <a:gd name="T4" fmla="*/ 0 h 76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768">
                <a:moveTo>
                  <a:pt x="0" y="0"/>
                </a:moveTo>
                <a:lnTo>
                  <a:pt x="0" y="768"/>
                </a:lnTo>
                <a:lnTo>
                  <a:pt x="0" y="76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C0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0" name="Freeform 51"/>
          <p:cNvSpPr>
            <a:spLocks/>
          </p:cNvSpPr>
          <p:nvPr/>
        </p:nvSpPr>
        <p:spPr bwMode="auto">
          <a:xfrm>
            <a:off x="7749440" y="4529883"/>
            <a:ext cx="0" cy="1154930"/>
          </a:xfrm>
          <a:custGeom>
            <a:avLst/>
            <a:gdLst>
              <a:gd name="T0" fmla="*/ 0 h 768"/>
              <a:gd name="T1" fmla="*/ 768 h 768"/>
              <a:gd name="T2" fmla="*/ 766 h 768"/>
              <a:gd name="T3" fmla="*/ 0 h 768"/>
              <a:gd name="T4" fmla="*/ 0 h 76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768">
                <a:moveTo>
                  <a:pt x="0" y="0"/>
                </a:moveTo>
                <a:lnTo>
                  <a:pt x="0" y="768"/>
                </a:lnTo>
                <a:lnTo>
                  <a:pt x="0" y="766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1" name="Freeform 53"/>
          <p:cNvSpPr>
            <a:spLocks/>
          </p:cNvSpPr>
          <p:nvPr/>
        </p:nvSpPr>
        <p:spPr bwMode="auto">
          <a:xfrm>
            <a:off x="7749440" y="4529883"/>
            <a:ext cx="610549" cy="1404564"/>
          </a:xfrm>
          <a:custGeom>
            <a:avLst/>
            <a:gdLst>
              <a:gd name="T0" fmla="*/ 0 w 406"/>
              <a:gd name="T1" fmla="*/ 0 h 934"/>
              <a:gd name="T2" fmla="*/ 0 w 406"/>
              <a:gd name="T3" fmla="*/ 766 h 934"/>
              <a:gd name="T4" fmla="*/ 0 w 406"/>
              <a:gd name="T5" fmla="*/ 768 h 934"/>
              <a:gd name="T6" fmla="*/ 406 w 406"/>
              <a:gd name="T7" fmla="*/ 934 h 934"/>
              <a:gd name="T8" fmla="*/ 406 w 406"/>
              <a:gd name="T9" fmla="*/ 603 h 934"/>
              <a:gd name="T10" fmla="*/ 406 w 406"/>
              <a:gd name="T11" fmla="*/ 124 h 934"/>
              <a:gd name="T12" fmla="*/ 0 w 406"/>
              <a:gd name="T13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6" h="934">
                <a:moveTo>
                  <a:pt x="0" y="0"/>
                </a:moveTo>
                <a:lnTo>
                  <a:pt x="0" y="766"/>
                </a:lnTo>
                <a:lnTo>
                  <a:pt x="0" y="768"/>
                </a:lnTo>
                <a:lnTo>
                  <a:pt x="406" y="934"/>
                </a:lnTo>
                <a:lnTo>
                  <a:pt x="406" y="603"/>
                </a:lnTo>
                <a:lnTo>
                  <a:pt x="406" y="124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2" name="Freeform 54"/>
          <p:cNvSpPr>
            <a:spLocks/>
          </p:cNvSpPr>
          <p:nvPr/>
        </p:nvSpPr>
        <p:spPr bwMode="auto">
          <a:xfrm>
            <a:off x="8359989" y="4716356"/>
            <a:ext cx="0" cy="1218091"/>
          </a:xfrm>
          <a:custGeom>
            <a:avLst/>
            <a:gdLst>
              <a:gd name="T0" fmla="*/ 0 h 810"/>
              <a:gd name="T1" fmla="*/ 0 h 810"/>
              <a:gd name="T2" fmla="*/ 479 h 810"/>
              <a:gd name="T3" fmla="*/ 810 h 810"/>
              <a:gd name="T4" fmla="*/ 0 h 81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810">
                <a:moveTo>
                  <a:pt x="0" y="0"/>
                </a:moveTo>
                <a:lnTo>
                  <a:pt x="0" y="0"/>
                </a:lnTo>
                <a:lnTo>
                  <a:pt x="0" y="479"/>
                </a:lnTo>
                <a:lnTo>
                  <a:pt x="0" y="810"/>
                </a:lnTo>
                <a:lnTo>
                  <a:pt x="0" y="0"/>
                </a:lnTo>
                <a:close/>
              </a:path>
            </a:pathLst>
          </a:custGeom>
          <a:solidFill>
            <a:srgbClr val="D74E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3" name="Freeform 55"/>
          <p:cNvSpPr>
            <a:spLocks/>
          </p:cNvSpPr>
          <p:nvPr/>
        </p:nvSpPr>
        <p:spPr bwMode="auto">
          <a:xfrm>
            <a:off x="8359989" y="4716356"/>
            <a:ext cx="0" cy="1218091"/>
          </a:xfrm>
          <a:custGeom>
            <a:avLst/>
            <a:gdLst>
              <a:gd name="T0" fmla="*/ 0 h 810"/>
              <a:gd name="T1" fmla="*/ 0 h 810"/>
              <a:gd name="T2" fmla="*/ 479 h 810"/>
              <a:gd name="T3" fmla="*/ 810 h 810"/>
              <a:gd name="T4" fmla="*/ 0 h 81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810">
                <a:moveTo>
                  <a:pt x="0" y="0"/>
                </a:moveTo>
                <a:lnTo>
                  <a:pt x="0" y="0"/>
                </a:lnTo>
                <a:lnTo>
                  <a:pt x="0" y="479"/>
                </a:lnTo>
                <a:lnTo>
                  <a:pt x="0" y="81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9" name="Freeform 57"/>
          <p:cNvSpPr>
            <a:spLocks/>
          </p:cNvSpPr>
          <p:nvPr/>
        </p:nvSpPr>
        <p:spPr bwMode="auto">
          <a:xfrm>
            <a:off x="8489467" y="4626809"/>
            <a:ext cx="609046" cy="1404564"/>
          </a:xfrm>
          <a:custGeom>
            <a:avLst/>
            <a:gdLst>
              <a:gd name="T0" fmla="*/ 405 w 405"/>
              <a:gd name="T1" fmla="*/ 0 h 934"/>
              <a:gd name="T2" fmla="*/ 0 w 405"/>
              <a:gd name="T3" fmla="*/ 124 h 934"/>
              <a:gd name="T4" fmla="*/ 0 w 405"/>
              <a:gd name="T5" fmla="*/ 934 h 934"/>
              <a:gd name="T6" fmla="*/ 405 w 405"/>
              <a:gd name="T7" fmla="*/ 768 h 934"/>
              <a:gd name="T8" fmla="*/ 405 w 405"/>
              <a:gd name="T9" fmla="*/ 765 h 934"/>
              <a:gd name="T10" fmla="*/ 405 w 405"/>
              <a:gd name="T11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5" h="934">
                <a:moveTo>
                  <a:pt x="405" y="0"/>
                </a:moveTo>
                <a:lnTo>
                  <a:pt x="0" y="124"/>
                </a:lnTo>
                <a:lnTo>
                  <a:pt x="0" y="934"/>
                </a:lnTo>
                <a:lnTo>
                  <a:pt x="405" y="768"/>
                </a:lnTo>
                <a:lnTo>
                  <a:pt x="405" y="765"/>
                </a:lnTo>
                <a:lnTo>
                  <a:pt x="40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" name="Group 31"/>
          <p:cNvGrpSpPr/>
          <p:nvPr/>
        </p:nvGrpSpPr>
        <p:grpSpPr>
          <a:xfrm>
            <a:off x="7475656" y="3108025"/>
            <a:ext cx="1226401" cy="3216662"/>
            <a:chOff x="6193906" y="2561535"/>
            <a:chExt cx="1226401" cy="3216662"/>
          </a:xfrm>
        </p:grpSpPr>
        <p:sp>
          <p:nvSpPr>
            <p:cNvPr id="198" name="Freeform 5"/>
            <p:cNvSpPr>
              <a:spLocks/>
            </p:cNvSpPr>
            <p:nvPr/>
          </p:nvSpPr>
          <p:spPr bwMode="auto">
            <a:xfrm>
              <a:off x="6807663" y="2561535"/>
              <a:ext cx="612644" cy="2962042"/>
            </a:xfrm>
            <a:custGeom>
              <a:avLst/>
              <a:gdLst>
                <a:gd name="T0" fmla="*/ 551 w 551"/>
                <a:gd name="T1" fmla="*/ 2664 h 2664"/>
                <a:gd name="T2" fmla="*/ 0 w 551"/>
                <a:gd name="T3" fmla="*/ 2443 h 2664"/>
                <a:gd name="T4" fmla="*/ 0 w 551"/>
                <a:gd name="T5" fmla="*/ 0 h 2664"/>
                <a:gd name="T6" fmla="*/ 551 w 551"/>
                <a:gd name="T7" fmla="*/ 164 h 2664"/>
                <a:gd name="T8" fmla="*/ 551 w 551"/>
                <a:gd name="T9" fmla="*/ 2664 h 2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1" h="2664">
                  <a:moveTo>
                    <a:pt x="551" y="2664"/>
                  </a:moveTo>
                  <a:lnTo>
                    <a:pt x="0" y="2443"/>
                  </a:lnTo>
                  <a:lnTo>
                    <a:pt x="0" y="0"/>
                  </a:lnTo>
                  <a:lnTo>
                    <a:pt x="551" y="164"/>
                  </a:lnTo>
                  <a:lnTo>
                    <a:pt x="551" y="26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9" name="Freeform 6"/>
            <p:cNvSpPr>
              <a:spLocks/>
            </p:cNvSpPr>
            <p:nvPr/>
          </p:nvSpPr>
          <p:spPr bwMode="auto">
            <a:xfrm>
              <a:off x="6193906" y="2561535"/>
              <a:ext cx="613757" cy="2964266"/>
            </a:xfrm>
            <a:custGeom>
              <a:avLst/>
              <a:gdLst>
                <a:gd name="T0" fmla="*/ 0 w 552"/>
                <a:gd name="T1" fmla="*/ 2666 h 2666"/>
                <a:gd name="T2" fmla="*/ 552 w 552"/>
                <a:gd name="T3" fmla="*/ 2445 h 2666"/>
                <a:gd name="T4" fmla="*/ 552 w 552"/>
                <a:gd name="T5" fmla="*/ 0 h 2666"/>
                <a:gd name="T6" fmla="*/ 0 w 552"/>
                <a:gd name="T7" fmla="*/ 164 h 2666"/>
                <a:gd name="T8" fmla="*/ 0 w 552"/>
                <a:gd name="T9" fmla="*/ 2666 h 2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2" h="2666">
                  <a:moveTo>
                    <a:pt x="0" y="2666"/>
                  </a:moveTo>
                  <a:lnTo>
                    <a:pt x="552" y="2445"/>
                  </a:lnTo>
                  <a:lnTo>
                    <a:pt x="552" y="0"/>
                  </a:lnTo>
                  <a:lnTo>
                    <a:pt x="0" y="164"/>
                  </a:lnTo>
                  <a:lnTo>
                    <a:pt x="0" y="266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0" name="Freeform 7"/>
            <p:cNvSpPr>
              <a:spLocks/>
            </p:cNvSpPr>
            <p:nvPr/>
          </p:nvSpPr>
          <p:spPr bwMode="auto">
            <a:xfrm>
              <a:off x="6193906" y="2749442"/>
              <a:ext cx="613757" cy="3028755"/>
            </a:xfrm>
            <a:custGeom>
              <a:avLst/>
              <a:gdLst>
                <a:gd name="T0" fmla="*/ 552 w 552"/>
                <a:gd name="T1" fmla="*/ 2724 h 2724"/>
                <a:gd name="T2" fmla="*/ 0 w 552"/>
                <a:gd name="T3" fmla="*/ 2500 h 2724"/>
                <a:gd name="T4" fmla="*/ 0 w 552"/>
                <a:gd name="T5" fmla="*/ 0 h 2724"/>
                <a:gd name="T6" fmla="*/ 552 w 552"/>
                <a:gd name="T7" fmla="*/ 168 h 2724"/>
                <a:gd name="T8" fmla="*/ 552 w 552"/>
                <a:gd name="T9" fmla="*/ 2724 h 2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2" h="2724">
                  <a:moveTo>
                    <a:pt x="552" y="2724"/>
                  </a:moveTo>
                  <a:lnTo>
                    <a:pt x="0" y="2500"/>
                  </a:lnTo>
                  <a:lnTo>
                    <a:pt x="0" y="0"/>
                  </a:lnTo>
                  <a:lnTo>
                    <a:pt x="552" y="168"/>
                  </a:lnTo>
                  <a:lnTo>
                    <a:pt x="552" y="27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1" name="Freeform 8"/>
            <p:cNvSpPr>
              <a:spLocks/>
            </p:cNvSpPr>
            <p:nvPr/>
          </p:nvSpPr>
          <p:spPr bwMode="auto">
            <a:xfrm>
              <a:off x="6807663" y="2749442"/>
              <a:ext cx="612644" cy="3028755"/>
            </a:xfrm>
            <a:custGeom>
              <a:avLst/>
              <a:gdLst>
                <a:gd name="T0" fmla="*/ 0 w 551"/>
                <a:gd name="T1" fmla="*/ 2724 h 2724"/>
                <a:gd name="T2" fmla="*/ 551 w 551"/>
                <a:gd name="T3" fmla="*/ 2500 h 2724"/>
                <a:gd name="T4" fmla="*/ 551 w 551"/>
                <a:gd name="T5" fmla="*/ 0 h 2724"/>
                <a:gd name="T6" fmla="*/ 0 w 551"/>
                <a:gd name="T7" fmla="*/ 168 h 2724"/>
                <a:gd name="T8" fmla="*/ 0 w 551"/>
                <a:gd name="T9" fmla="*/ 2724 h 2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1" h="2724">
                  <a:moveTo>
                    <a:pt x="0" y="2724"/>
                  </a:moveTo>
                  <a:lnTo>
                    <a:pt x="551" y="2500"/>
                  </a:lnTo>
                  <a:lnTo>
                    <a:pt x="551" y="0"/>
                  </a:lnTo>
                  <a:lnTo>
                    <a:pt x="0" y="168"/>
                  </a:lnTo>
                  <a:lnTo>
                    <a:pt x="0" y="272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36"/>
          <p:cNvGrpSpPr/>
          <p:nvPr/>
        </p:nvGrpSpPr>
        <p:grpSpPr>
          <a:xfrm>
            <a:off x="7475656" y="3588954"/>
            <a:ext cx="1226401" cy="2826396"/>
            <a:chOff x="6193906" y="3468827"/>
            <a:chExt cx="1226401" cy="2309370"/>
          </a:xfrm>
        </p:grpSpPr>
        <p:sp>
          <p:nvSpPr>
            <p:cNvPr id="203" name="Freeform 9"/>
            <p:cNvSpPr>
              <a:spLocks/>
            </p:cNvSpPr>
            <p:nvPr/>
          </p:nvSpPr>
          <p:spPr bwMode="auto">
            <a:xfrm>
              <a:off x="6807663" y="3468827"/>
              <a:ext cx="612644" cy="2054749"/>
            </a:xfrm>
            <a:custGeom>
              <a:avLst/>
              <a:gdLst>
                <a:gd name="T0" fmla="*/ 551 w 551"/>
                <a:gd name="T1" fmla="*/ 1848 h 1848"/>
                <a:gd name="T2" fmla="*/ 0 w 551"/>
                <a:gd name="T3" fmla="*/ 1627 h 1848"/>
                <a:gd name="T4" fmla="*/ 0 w 551"/>
                <a:gd name="T5" fmla="*/ 0 h 1848"/>
                <a:gd name="T6" fmla="*/ 551 w 551"/>
                <a:gd name="T7" fmla="*/ 164 h 1848"/>
                <a:gd name="T8" fmla="*/ 551 w 551"/>
                <a:gd name="T9" fmla="*/ 1848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1" h="1848">
                  <a:moveTo>
                    <a:pt x="551" y="1848"/>
                  </a:moveTo>
                  <a:lnTo>
                    <a:pt x="0" y="1627"/>
                  </a:lnTo>
                  <a:lnTo>
                    <a:pt x="0" y="0"/>
                  </a:lnTo>
                  <a:lnTo>
                    <a:pt x="551" y="164"/>
                  </a:lnTo>
                  <a:lnTo>
                    <a:pt x="551" y="18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4" name="Freeform 10"/>
            <p:cNvSpPr>
              <a:spLocks/>
            </p:cNvSpPr>
            <p:nvPr/>
          </p:nvSpPr>
          <p:spPr bwMode="auto">
            <a:xfrm>
              <a:off x="6193906" y="3468827"/>
              <a:ext cx="613757" cy="2056974"/>
            </a:xfrm>
            <a:custGeom>
              <a:avLst/>
              <a:gdLst>
                <a:gd name="T0" fmla="*/ 0 w 552"/>
                <a:gd name="T1" fmla="*/ 1850 h 1850"/>
                <a:gd name="T2" fmla="*/ 552 w 552"/>
                <a:gd name="T3" fmla="*/ 1629 h 1850"/>
                <a:gd name="T4" fmla="*/ 552 w 552"/>
                <a:gd name="T5" fmla="*/ 0 h 1850"/>
                <a:gd name="T6" fmla="*/ 0 w 552"/>
                <a:gd name="T7" fmla="*/ 164 h 1850"/>
                <a:gd name="T8" fmla="*/ 0 w 552"/>
                <a:gd name="T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2" h="1850">
                  <a:moveTo>
                    <a:pt x="0" y="1850"/>
                  </a:moveTo>
                  <a:lnTo>
                    <a:pt x="552" y="1629"/>
                  </a:lnTo>
                  <a:lnTo>
                    <a:pt x="552" y="0"/>
                  </a:lnTo>
                  <a:lnTo>
                    <a:pt x="0" y="164"/>
                  </a:lnTo>
                  <a:lnTo>
                    <a:pt x="0" y="18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5" name="Freeform 11"/>
            <p:cNvSpPr>
              <a:spLocks/>
            </p:cNvSpPr>
            <p:nvPr/>
          </p:nvSpPr>
          <p:spPr bwMode="auto">
            <a:xfrm>
              <a:off x="6193906" y="3656734"/>
              <a:ext cx="613757" cy="2121463"/>
            </a:xfrm>
            <a:custGeom>
              <a:avLst/>
              <a:gdLst>
                <a:gd name="T0" fmla="*/ 552 w 552"/>
                <a:gd name="T1" fmla="*/ 1908 h 1908"/>
                <a:gd name="T2" fmla="*/ 0 w 552"/>
                <a:gd name="T3" fmla="*/ 1684 h 1908"/>
                <a:gd name="T4" fmla="*/ 0 w 552"/>
                <a:gd name="T5" fmla="*/ 0 h 1908"/>
                <a:gd name="T6" fmla="*/ 552 w 552"/>
                <a:gd name="T7" fmla="*/ 168 h 1908"/>
                <a:gd name="T8" fmla="*/ 552 w 552"/>
                <a:gd name="T9" fmla="*/ 1908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2" h="1908">
                  <a:moveTo>
                    <a:pt x="552" y="1908"/>
                  </a:moveTo>
                  <a:lnTo>
                    <a:pt x="0" y="1684"/>
                  </a:lnTo>
                  <a:lnTo>
                    <a:pt x="0" y="0"/>
                  </a:lnTo>
                  <a:lnTo>
                    <a:pt x="552" y="168"/>
                  </a:lnTo>
                  <a:lnTo>
                    <a:pt x="552" y="19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6" name="Freeform 12"/>
            <p:cNvSpPr>
              <a:spLocks/>
            </p:cNvSpPr>
            <p:nvPr/>
          </p:nvSpPr>
          <p:spPr bwMode="auto">
            <a:xfrm>
              <a:off x="6807663" y="3656734"/>
              <a:ext cx="612644" cy="2121463"/>
            </a:xfrm>
            <a:custGeom>
              <a:avLst/>
              <a:gdLst>
                <a:gd name="T0" fmla="*/ 0 w 551"/>
                <a:gd name="T1" fmla="*/ 1908 h 1908"/>
                <a:gd name="T2" fmla="*/ 551 w 551"/>
                <a:gd name="T3" fmla="*/ 1684 h 1908"/>
                <a:gd name="T4" fmla="*/ 551 w 551"/>
                <a:gd name="T5" fmla="*/ 0 h 1908"/>
                <a:gd name="T6" fmla="*/ 0 w 551"/>
                <a:gd name="T7" fmla="*/ 168 h 1908"/>
                <a:gd name="T8" fmla="*/ 0 w 551"/>
                <a:gd name="T9" fmla="*/ 1908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1" h="1908">
                  <a:moveTo>
                    <a:pt x="0" y="1908"/>
                  </a:moveTo>
                  <a:lnTo>
                    <a:pt x="551" y="1684"/>
                  </a:lnTo>
                  <a:lnTo>
                    <a:pt x="551" y="0"/>
                  </a:lnTo>
                  <a:lnTo>
                    <a:pt x="0" y="168"/>
                  </a:lnTo>
                  <a:lnTo>
                    <a:pt x="0" y="190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07" name="TextBox 206"/>
          <p:cNvSpPr txBox="1"/>
          <p:nvPr/>
        </p:nvSpPr>
        <p:spPr>
          <a:xfrm>
            <a:off x="7696660" y="5484567"/>
            <a:ext cx="81144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a typeface="Kozuka Gothic Pr6N B" panose="020B0800000000000000" pitchFamily="34" charset="-128"/>
              </a:rPr>
              <a:t>86</a:t>
            </a:r>
            <a:r>
              <a:rPr lang="id-ID" sz="2800" b="1" dirty="0">
                <a:solidFill>
                  <a:schemeClr val="bg1"/>
                </a:solidFill>
                <a:ea typeface="Kozuka Gothic Pr6N B" panose="020B0800000000000000" pitchFamily="34" charset="-128"/>
              </a:rPr>
              <a:t>%</a:t>
            </a:r>
          </a:p>
        </p:txBody>
      </p:sp>
      <p:sp>
        <p:nvSpPr>
          <p:cNvPr id="208" name="Freeform 61"/>
          <p:cNvSpPr>
            <a:spLocks/>
          </p:cNvSpPr>
          <p:nvPr/>
        </p:nvSpPr>
        <p:spPr bwMode="auto">
          <a:xfrm>
            <a:off x="5746974" y="3197488"/>
            <a:ext cx="609046" cy="2956502"/>
          </a:xfrm>
          <a:custGeom>
            <a:avLst/>
            <a:gdLst>
              <a:gd name="T0" fmla="*/ 0 w 405"/>
              <a:gd name="T1" fmla="*/ 1966 h 1966"/>
              <a:gd name="T2" fmla="*/ 405 w 405"/>
              <a:gd name="T3" fmla="*/ 1803 h 1966"/>
              <a:gd name="T4" fmla="*/ 405 w 405"/>
              <a:gd name="T5" fmla="*/ 0 h 1966"/>
              <a:gd name="T6" fmla="*/ 0 w 405"/>
              <a:gd name="T7" fmla="*/ 121 h 1966"/>
              <a:gd name="T8" fmla="*/ 0 w 405"/>
              <a:gd name="T9" fmla="*/ 1966 h 1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5" h="1966">
                <a:moveTo>
                  <a:pt x="0" y="1966"/>
                </a:moveTo>
                <a:lnTo>
                  <a:pt x="405" y="1803"/>
                </a:lnTo>
                <a:lnTo>
                  <a:pt x="405" y="0"/>
                </a:lnTo>
                <a:lnTo>
                  <a:pt x="0" y="121"/>
                </a:lnTo>
                <a:lnTo>
                  <a:pt x="0" y="196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9" name="Freeform 63"/>
          <p:cNvSpPr>
            <a:spLocks/>
          </p:cNvSpPr>
          <p:nvPr/>
        </p:nvSpPr>
        <p:spPr bwMode="auto">
          <a:xfrm>
            <a:off x="5746974" y="3385465"/>
            <a:ext cx="609046" cy="3021166"/>
          </a:xfrm>
          <a:custGeom>
            <a:avLst/>
            <a:gdLst>
              <a:gd name="T0" fmla="*/ 405 w 405"/>
              <a:gd name="T1" fmla="*/ 2009 h 2009"/>
              <a:gd name="T2" fmla="*/ 0 w 405"/>
              <a:gd name="T3" fmla="*/ 1843 h 2009"/>
              <a:gd name="T4" fmla="*/ 0 w 405"/>
              <a:gd name="T5" fmla="*/ 0 h 2009"/>
              <a:gd name="T6" fmla="*/ 405 w 405"/>
              <a:gd name="T7" fmla="*/ 123 h 2009"/>
              <a:gd name="T8" fmla="*/ 405 w 405"/>
              <a:gd name="T9" fmla="*/ 2009 h 2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5" h="2009">
                <a:moveTo>
                  <a:pt x="405" y="2009"/>
                </a:moveTo>
                <a:lnTo>
                  <a:pt x="0" y="1843"/>
                </a:lnTo>
                <a:lnTo>
                  <a:pt x="0" y="0"/>
                </a:lnTo>
                <a:lnTo>
                  <a:pt x="405" y="123"/>
                </a:lnTo>
                <a:lnTo>
                  <a:pt x="405" y="200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" name="Group 90"/>
          <p:cNvGrpSpPr/>
          <p:nvPr/>
        </p:nvGrpSpPr>
        <p:grpSpPr>
          <a:xfrm>
            <a:off x="5744126" y="3108025"/>
            <a:ext cx="1219436" cy="3209143"/>
            <a:chOff x="3510500" y="2567551"/>
            <a:chExt cx="1216587" cy="3209143"/>
          </a:xfrm>
        </p:grpSpPr>
        <p:sp>
          <p:nvSpPr>
            <p:cNvPr id="211" name="Freeform 58"/>
            <p:cNvSpPr>
              <a:spLocks/>
            </p:cNvSpPr>
            <p:nvPr/>
          </p:nvSpPr>
          <p:spPr bwMode="auto">
            <a:xfrm>
              <a:off x="4119545" y="2567551"/>
              <a:ext cx="607542" cy="2954998"/>
            </a:xfrm>
            <a:custGeom>
              <a:avLst/>
              <a:gdLst>
                <a:gd name="T0" fmla="*/ 404 w 404"/>
                <a:gd name="T1" fmla="*/ 1965 h 1965"/>
                <a:gd name="T2" fmla="*/ 0 w 404"/>
                <a:gd name="T3" fmla="*/ 1802 h 1965"/>
                <a:gd name="T4" fmla="*/ 0 w 404"/>
                <a:gd name="T5" fmla="*/ 0 h 1965"/>
                <a:gd name="T6" fmla="*/ 404 w 404"/>
                <a:gd name="T7" fmla="*/ 121 h 1965"/>
                <a:gd name="T8" fmla="*/ 404 w 404"/>
                <a:gd name="T9" fmla="*/ 1965 h 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1965">
                  <a:moveTo>
                    <a:pt x="404" y="1965"/>
                  </a:moveTo>
                  <a:lnTo>
                    <a:pt x="0" y="1802"/>
                  </a:lnTo>
                  <a:lnTo>
                    <a:pt x="0" y="0"/>
                  </a:lnTo>
                  <a:lnTo>
                    <a:pt x="404" y="121"/>
                  </a:lnTo>
                  <a:lnTo>
                    <a:pt x="404" y="196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2" name="Freeform 60"/>
            <p:cNvSpPr>
              <a:spLocks/>
            </p:cNvSpPr>
            <p:nvPr/>
          </p:nvSpPr>
          <p:spPr bwMode="auto">
            <a:xfrm>
              <a:off x="3510500" y="2567551"/>
              <a:ext cx="609046" cy="2956502"/>
            </a:xfrm>
            <a:custGeom>
              <a:avLst/>
              <a:gdLst>
                <a:gd name="T0" fmla="*/ 0 w 405"/>
                <a:gd name="T1" fmla="*/ 1966 h 1966"/>
                <a:gd name="T2" fmla="*/ 405 w 405"/>
                <a:gd name="T3" fmla="*/ 1803 h 1966"/>
                <a:gd name="T4" fmla="*/ 405 w 405"/>
                <a:gd name="T5" fmla="*/ 0 h 1966"/>
                <a:gd name="T6" fmla="*/ 0 w 405"/>
                <a:gd name="T7" fmla="*/ 121 h 1966"/>
                <a:gd name="T8" fmla="*/ 0 w 405"/>
                <a:gd name="T9" fmla="*/ 1966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1966">
                  <a:moveTo>
                    <a:pt x="0" y="1966"/>
                  </a:moveTo>
                  <a:lnTo>
                    <a:pt x="405" y="1803"/>
                  </a:lnTo>
                  <a:lnTo>
                    <a:pt x="405" y="0"/>
                  </a:lnTo>
                  <a:lnTo>
                    <a:pt x="0" y="121"/>
                  </a:lnTo>
                  <a:lnTo>
                    <a:pt x="0" y="196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3" name="Freeform 62"/>
            <p:cNvSpPr>
              <a:spLocks/>
            </p:cNvSpPr>
            <p:nvPr/>
          </p:nvSpPr>
          <p:spPr bwMode="auto">
            <a:xfrm>
              <a:off x="3510500" y="2755528"/>
              <a:ext cx="609046" cy="3021166"/>
            </a:xfrm>
            <a:custGeom>
              <a:avLst/>
              <a:gdLst>
                <a:gd name="T0" fmla="*/ 405 w 405"/>
                <a:gd name="T1" fmla="*/ 2009 h 2009"/>
                <a:gd name="T2" fmla="*/ 0 w 405"/>
                <a:gd name="T3" fmla="*/ 1843 h 2009"/>
                <a:gd name="T4" fmla="*/ 0 w 405"/>
                <a:gd name="T5" fmla="*/ 0 h 2009"/>
                <a:gd name="T6" fmla="*/ 405 w 405"/>
                <a:gd name="T7" fmla="*/ 123 h 2009"/>
                <a:gd name="T8" fmla="*/ 405 w 405"/>
                <a:gd name="T9" fmla="*/ 2009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009">
                  <a:moveTo>
                    <a:pt x="405" y="2009"/>
                  </a:moveTo>
                  <a:lnTo>
                    <a:pt x="0" y="1843"/>
                  </a:lnTo>
                  <a:lnTo>
                    <a:pt x="0" y="0"/>
                  </a:lnTo>
                  <a:lnTo>
                    <a:pt x="405" y="123"/>
                  </a:lnTo>
                  <a:lnTo>
                    <a:pt x="405" y="20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4" name="Freeform 64"/>
            <p:cNvSpPr>
              <a:spLocks/>
            </p:cNvSpPr>
            <p:nvPr/>
          </p:nvSpPr>
          <p:spPr bwMode="auto">
            <a:xfrm>
              <a:off x="4119545" y="2755528"/>
              <a:ext cx="607542" cy="3021166"/>
            </a:xfrm>
            <a:custGeom>
              <a:avLst/>
              <a:gdLst>
                <a:gd name="T0" fmla="*/ 0 w 404"/>
                <a:gd name="T1" fmla="*/ 2009 h 2009"/>
                <a:gd name="T2" fmla="*/ 404 w 404"/>
                <a:gd name="T3" fmla="*/ 1843 h 2009"/>
                <a:gd name="T4" fmla="*/ 404 w 404"/>
                <a:gd name="T5" fmla="*/ 0 h 2009"/>
                <a:gd name="T6" fmla="*/ 0 w 404"/>
                <a:gd name="T7" fmla="*/ 123 h 2009"/>
                <a:gd name="T8" fmla="*/ 0 w 404"/>
                <a:gd name="T9" fmla="*/ 2009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009">
                  <a:moveTo>
                    <a:pt x="0" y="2009"/>
                  </a:moveTo>
                  <a:lnTo>
                    <a:pt x="404" y="1843"/>
                  </a:lnTo>
                  <a:lnTo>
                    <a:pt x="404" y="0"/>
                  </a:lnTo>
                  <a:lnTo>
                    <a:pt x="0" y="123"/>
                  </a:lnTo>
                  <a:lnTo>
                    <a:pt x="0" y="200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15" name="Freeform 65"/>
          <p:cNvSpPr>
            <a:spLocks/>
          </p:cNvSpPr>
          <p:nvPr/>
        </p:nvSpPr>
        <p:spPr bwMode="auto">
          <a:xfrm>
            <a:off x="6356019" y="3385465"/>
            <a:ext cx="607542" cy="3021166"/>
          </a:xfrm>
          <a:custGeom>
            <a:avLst/>
            <a:gdLst>
              <a:gd name="T0" fmla="*/ 0 w 404"/>
              <a:gd name="T1" fmla="*/ 2009 h 2009"/>
              <a:gd name="T2" fmla="*/ 404 w 404"/>
              <a:gd name="T3" fmla="*/ 1843 h 2009"/>
              <a:gd name="T4" fmla="*/ 404 w 404"/>
              <a:gd name="T5" fmla="*/ 0 h 2009"/>
              <a:gd name="T6" fmla="*/ 0 w 404"/>
              <a:gd name="T7" fmla="*/ 123 h 2009"/>
              <a:gd name="T8" fmla="*/ 0 w 404"/>
              <a:gd name="T9" fmla="*/ 2009 h 2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4" h="2009">
                <a:moveTo>
                  <a:pt x="0" y="2009"/>
                </a:moveTo>
                <a:lnTo>
                  <a:pt x="404" y="1843"/>
                </a:lnTo>
                <a:lnTo>
                  <a:pt x="404" y="0"/>
                </a:lnTo>
                <a:lnTo>
                  <a:pt x="0" y="123"/>
                </a:lnTo>
                <a:lnTo>
                  <a:pt x="0" y="200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6" name="Freeform 67"/>
          <p:cNvSpPr>
            <a:spLocks/>
          </p:cNvSpPr>
          <p:nvPr/>
        </p:nvSpPr>
        <p:spPr bwMode="auto">
          <a:xfrm>
            <a:off x="6963561" y="4266701"/>
            <a:ext cx="4512" cy="1867739"/>
          </a:xfrm>
          <a:custGeom>
            <a:avLst/>
            <a:gdLst>
              <a:gd name="T0" fmla="*/ 0 w 3"/>
              <a:gd name="T1" fmla="*/ 0 h 1242"/>
              <a:gd name="T2" fmla="*/ 0 w 3"/>
              <a:gd name="T3" fmla="*/ 16 h 1242"/>
              <a:gd name="T4" fmla="*/ 0 w 3"/>
              <a:gd name="T5" fmla="*/ 1242 h 1242"/>
              <a:gd name="T6" fmla="*/ 3 w 3"/>
              <a:gd name="T7" fmla="*/ 1242 h 1242"/>
              <a:gd name="T8" fmla="*/ 3 w 3"/>
              <a:gd name="T9" fmla="*/ 0 h 1242"/>
              <a:gd name="T10" fmla="*/ 0 w 3"/>
              <a:gd name="T11" fmla="*/ 0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242">
                <a:moveTo>
                  <a:pt x="0" y="0"/>
                </a:moveTo>
                <a:lnTo>
                  <a:pt x="0" y="16"/>
                </a:lnTo>
                <a:lnTo>
                  <a:pt x="0" y="1242"/>
                </a:lnTo>
                <a:lnTo>
                  <a:pt x="3" y="1242"/>
                </a:lnTo>
                <a:lnTo>
                  <a:pt x="3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7" name="Freeform 69"/>
          <p:cNvSpPr>
            <a:spLocks/>
          </p:cNvSpPr>
          <p:nvPr/>
        </p:nvSpPr>
        <p:spPr bwMode="auto">
          <a:xfrm>
            <a:off x="6359027" y="4084739"/>
            <a:ext cx="604534" cy="389489"/>
          </a:xfrm>
          <a:custGeom>
            <a:avLst/>
            <a:gdLst>
              <a:gd name="T0" fmla="*/ 0 w 402"/>
              <a:gd name="T1" fmla="*/ 0 h 259"/>
              <a:gd name="T2" fmla="*/ 0 w 402"/>
              <a:gd name="T3" fmla="*/ 259 h 259"/>
              <a:gd name="T4" fmla="*/ 402 w 402"/>
              <a:gd name="T5" fmla="*/ 137 h 259"/>
              <a:gd name="T6" fmla="*/ 402 w 402"/>
              <a:gd name="T7" fmla="*/ 121 h 259"/>
              <a:gd name="T8" fmla="*/ 0 w 402"/>
              <a:gd name="T9" fmla="*/ 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59">
                <a:moveTo>
                  <a:pt x="0" y="0"/>
                </a:moveTo>
                <a:lnTo>
                  <a:pt x="0" y="259"/>
                </a:lnTo>
                <a:lnTo>
                  <a:pt x="402" y="137"/>
                </a:lnTo>
                <a:lnTo>
                  <a:pt x="402" y="121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8" name="Freeform 71"/>
          <p:cNvSpPr>
            <a:spLocks/>
          </p:cNvSpPr>
          <p:nvPr/>
        </p:nvSpPr>
        <p:spPr bwMode="auto">
          <a:xfrm>
            <a:off x="5749982" y="4087747"/>
            <a:ext cx="606038" cy="2049701"/>
          </a:xfrm>
          <a:custGeom>
            <a:avLst/>
            <a:gdLst>
              <a:gd name="T0" fmla="*/ 403 w 403"/>
              <a:gd name="T1" fmla="*/ 0 h 1363"/>
              <a:gd name="T2" fmla="*/ 0 w 403"/>
              <a:gd name="T3" fmla="*/ 119 h 1363"/>
              <a:gd name="T4" fmla="*/ 0 w 403"/>
              <a:gd name="T5" fmla="*/ 1363 h 1363"/>
              <a:gd name="T6" fmla="*/ 0 w 403"/>
              <a:gd name="T7" fmla="*/ 135 h 1363"/>
              <a:gd name="T8" fmla="*/ 403 w 403"/>
              <a:gd name="T9" fmla="*/ 257 h 1363"/>
              <a:gd name="T10" fmla="*/ 403 w 403"/>
              <a:gd name="T11" fmla="*/ 0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" h="1363">
                <a:moveTo>
                  <a:pt x="403" y="0"/>
                </a:moveTo>
                <a:lnTo>
                  <a:pt x="0" y="119"/>
                </a:lnTo>
                <a:lnTo>
                  <a:pt x="0" y="1363"/>
                </a:lnTo>
                <a:lnTo>
                  <a:pt x="0" y="135"/>
                </a:lnTo>
                <a:lnTo>
                  <a:pt x="403" y="257"/>
                </a:lnTo>
                <a:lnTo>
                  <a:pt x="40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0" name="Freeform 73"/>
          <p:cNvSpPr>
            <a:spLocks/>
          </p:cNvSpPr>
          <p:nvPr/>
        </p:nvSpPr>
        <p:spPr bwMode="auto">
          <a:xfrm>
            <a:off x="6356019" y="4084739"/>
            <a:ext cx="3008" cy="390992"/>
          </a:xfrm>
          <a:custGeom>
            <a:avLst/>
            <a:gdLst>
              <a:gd name="T0" fmla="*/ 2 w 2"/>
              <a:gd name="T1" fmla="*/ 0 h 260"/>
              <a:gd name="T2" fmla="*/ 0 w 2"/>
              <a:gd name="T3" fmla="*/ 2 h 260"/>
              <a:gd name="T4" fmla="*/ 0 w 2"/>
              <a:gd name="T5" fmla="*/ 259 h 260"/>
              <a:gd name="T6" fmla="*/ 1 w 2"/>
              <a:gd name="T7" fmla="*/ 260 h 260"/>
              <a:gd name="T8" fmla="*/ 2 w 2"/>
              <a:gd name="T9" fmla="*/ 259 h 260"/>
              <a:gd name="T10" fmla="*/ 2 w 2"/>
              <a:gd name="T11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60">
                <a:moveTo>
                  <a:pt x="2" y="0"/>
                </a:moveTo>
                <a:lnTo>
                  <a:pt x="0" y="2"/>
                </a:lnTo>
                <a:lnTo>
                  <a:pt x="0" y="259"/>
                </a:lnTo>
                <a:lnTo>
                  <a:pt x="1" y="260"/>
                </a:lnTo>
                <a:lnTo>
                  <a:pt x="2" y="259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1" name="Freeform 75"/>
          <p:cNvSpPr>
            <a:spLocks/>
          </p:cNvSpPr>
          <p:nvPr/>
        </p:nvSpPr>
        <p:spPr bwMode="auto">
          <a:xfrm>
            <a:off x="5749982" y="4290762"/>
            <a:ext cx="606038" cy="2115869"/>
          </a:xfrm>
          <a:custGeom>
            <a:avLst/>
            <a:gdLst>
              <a:gd name="T0" fmla="*/ 0 w 403"/>
              <a:gd name="T1" fmla="*/ 0 h 1407"/>
              <a:gd name="T2" fmla="*/ 0 w 403"/>
              <a:gd name="T3" fmla="*/ 1228 h 1407"/>
              <a:gd name="T4" fmla="*/ 0 w 403"/>
              <a:gd name="T5" fmla="*/ 1241 h 1407"/>
              <a:gd name="T6" fmla="*/ 403 w 403"/>
              <a:gd name="T7" fmla="*/ 1407 h 1407"/>
              <a:gd name="T8" fmla="*/ 403 w 403"/>
              <a:gd name="T9" fmla="*/ 122 h 1407"/>
              <a:gd name="T10" fmla="*/ 0 w 403"/>
              <a:gd name="T11" fmla="*/ 0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" h="1407">
                <a:moveTo>
                  <a:pt x="0" y="0"/>
                </a:moveTo>
                <a:lnTo>
                  <a:pt x="0" y="1228"/>
                </a:lnTo>
                <a:lnTo>
                  <a:pt x="0" y="1241"/>
                </a:lnTo>
                <a:lnTo>
                  <a:pt x="403" y="1407"/>
                </a:lnTo>
                <a:lnTo>
                  <a:pt x="403" y="12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2" name="Freeform 76"/>
          <p:cNvSpPr>
            <a:spLocks/>
          </p:cNvSpPr>
          <p:nvPr/>
        </p:nvSpPr>
        <p:spPr bwMode="auto">
          <a:xfrm>
            <a:off x="6356019" y="4474228"/>
            <a:ext cx="1504" cy="1932404"/>
          </a:xfrm>
          <a:custGeom>
            <a:avLst/>
            <a:gdLst>
              <a:gd name="T0" fmla="*/ 0 w 1"/>
              <a:gd name="T1" fmla="*/ 0 h 1285"/>
              <a:gd name="T2" fmla="*/ 0 w 1"/>
              <a:gd name="T3" fmla="*/ 1285 h 1285"/>
              <a:gd name="T4" fmla="*/ 0 w 1"/>
              <a:gd name="T5" fmla="*/ 1 h 1285"/>
              <a:gd name="T6" fmla="*/ 1 w 1"/>
              <a:gd name="T7" fmla="*/ 1 h 1285"/>
              <a:gd name="T8" fmla="*/ 0 w 1"/>
              <a:gd name="T9" fmla="*/ 0 h 1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285">
                <a:moveTo>
                  <a:pt x="0" y="0"/>
                </a:moveTo>
                <a:lnTo>
                  <a:pt x="0" y="1285"/>
                </a:ln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73C2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3" name="Freeform 77"/>
          <p:cNvSpPr>
            <a:spLocks/>
          </p:cNvSpPr>
          <p:nvPr/>
        </p:nvSpPr>
        <p:spPr bwMode="auto">
          <a:xfrm>
            <a:off x="6356019" y="4474228"/>
            <a:ext cx="1504" cy="1932404"/>
          </a:xfrm>
          <a:custGeom>
            <a:avLst/>
            <a:gdLst>
              <a:gd name="T0" fmla="*/ 0 w 1"/>
              <a:gd name="T1" fmla="*/ 0 h 1285"/>
              <a:gd name="T2" fmla="*/ 0 w 1"/>
              <a:gd name="T3" fmla="*/ 1285 h 1285"/>
              <a:gd name="T4" fmla="*/ 0 w 1"/>
              <a:gd name="T5" fmla="*/ 1 h 1285"/>
              <a:gd name="T6" fmla="*/ 1 w 1"/>
              <a:gd name="T7" fmla="*/ 1 h 1285"/>
              <a:gd name="T8" fmla="*/ 0 w 1"/>
              <a:gd name="T9" fmla="*/ 0 h 1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285">
                <a:moveTo>
                  <a:pt x="0" y="0"/>
                </a:moveTo>
                <a:lnTo>
                  <a:pt x="0" y="1285"/>
                </a:ln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4" name="Freeform 78"/>
          <p:cNvSpPr>
            <a:spLocks/>
          </p:cNvSpPr>
          <p:nvPr/>
        </p:nvSpPr>
        <p:spPr bwMode="auto">
          <a:xfrm>
            <a:off x="6357523" y="6406631"/>
            <a:ext cx="1504" cy="0"/>
          </a:xfrm>
          <a:custGeom>
            <a:avLst/>
            <a:gdLst>
              <a:gd name="T0" fmla="*/ 1 w 1"/>
              <a:gd name="T1" fmla="*/ 0 w 1"/>
              <a:gd name="T2" fmla="*/ 1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C6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5" name="Freeform 79"/>
          <p:cNvSpPr>
            <a:spLocks/>
          </p:cNvSpPr>
          <p:nvPr/>
        </p:nvSpPr>
        <p:spPr bwMode="auto">
          <a:xfrm>
            <a:off x="6357523" y="6406631"/>
            <a:ext cx="1504" cy="0"/>
          </a:xfrm>
          <a:custGeom>
            <a:avLst/>
            <a:gdLst>
              <a:gd name="T0" fmla="*/ 1 w 1"/>
              <a:gd name="T1" fmla="*/ 0 w 1"/>
              <a:gd name="T2" fmla="*/ 1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5" name="Group 106"/>
          <p:cNvGrpSpPr/>
          <p:nvPr/>
        </p:nvGrpSpPr>
        <p:grpSpPr>
          <a:xfrm>
            <a:off x="5750733" y="4665327"/>
            <a:ext cx="1213579" cy="1674903"/>
            <a:chOff x="3513508" y="3454802"/>
            <a:chExt cx="1213579" cy="2321892"/>
          </a:xfrm>
        </p:grpSpPr>
        <p:sp>
          <p:nvSpPr>
            <p:cNvPr id="227" name="Freeform 74"/>
            <p:cNvSpPr>
              <a:spLocks/>
            </p:cNvSpPr>
            <p:nvPr/>
          </p:nvSpPr>
          <p:spPr bwMode="auto">
            <a:xfrm>
              <a:off x="3513508" y="3660825"/>
              <a:ext cx="606038" cy="2115869"/>
            </a:xfrm>
            <a:custGeom>
              <a:avLst/>
              <a:gdLst>
                <a:gd name="T0" fmla="*/ 0 w 403"/>
                <a:gd name="T1" fmla="*/ 0 h 1407"/>
                <a:gd name="T2" fmla="*/ 0 w 403"/>
                <a:gd name="T3" fmla="*/ 1228 h 1407"/>
                <a:gd name="T4" fmla="*/ 0 w 403"/>
                <a:gd name="T5" fmla="*/ 1241 h 1407"/>
                <a:gd name="T6" fmla="*/ 403 w 403"/>
                <a:gd name="T7" fmla="*/ 1407 h 1407"/>
                <a:gd name="T8" fmla="*/ 403 w 403"/>
                <a:gd name="T9" fmla="*/ 122 h 1407"/>
                <a:gd name="T10" fmla="*/ 0 w 403"/>
                <a:gd name="T11" fmla="*/ 0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3" h="1407">
                  <a:moveTo>
                    <a:pt x="0" y="0"/>
                  </a:moveTo>
                  <a:lnTo>
                    <a:pt x="0" y="1228"/>
                  </a:lnTo>
                  <a:lnTo>
                    <a:pt x="0" y="1241"/>
                  </a:lnTo>
                  <a:lnTo>
                    <a:pt x="403" y="1407"/>
                  </a:lnTo>
                  <a:lnTo>
                    <a:pt x="403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8" name="Freeform 68"/>
            <p:cNvSpPr>
              <a:spLocks/>
            </p:cNvSpPr>
            <p:nvPr/>
          </p:nvSpPr>
          <p:spPr bwMode="auto">
            <a:xfrm>
              <a:off x="4122553" y="3454802"/>
              <a:ext cx="604534" cy="389489"/>
            </a:xfrm>
            <a:custGeom>
              <a:avLst/>
              <a:gdLst>
                <a:gd name="T0" fmla="*/ 0 w 402"/>
                <a:gd name="T1" fmla="*/ 0 h 259"/>
                <a:gd name="T2" fmla="*/ 0 w 402"/>
                <a:gd name="T3" fmla="*/ 259 h 259"/>
                <a:gd name="T4" fmla="*/ 402 w 402"/>
                <a:gd name="T5" fmla="*/ 137 h 259"/>
                <a:gd name="T6" fmla="*/ 402 w 402"/>
                <a:gd name="T7" fmla="*/ 121 h 259"/>
                <a:gd name="T8" fmla="*/ 0 w 402"/>
                <a:gd name="T9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59">
                  <a:moveTo>
                    <a:pt x="0" y="0"/>
                  </a:moveTo>
                  <a:lnTo>
                    <a:pt x="0" y="259"/>
                  </a:lnTo>
                  <a:lnTo>
                    <a:pt x="402" y="137"/>
                  </a:lnTo>
                  <a:lnTo>
                    <a:pt x="402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9" name="Freeform 70"/>
            <p:cNvSpPr>
              <a:spLocks/>
            </p:cNvSpPr>
            <p:nvPr/>
          </p:nvSpPr>
          <p:spPr bwMode="auto">
            <a:xfrm>
              <a:off x="3513508" y="3457810"/>
              <a:ext cx="606038" cy="2049701"/>
            </a:xfrm>
            <a:custGeom>
              <a:avLst/>
              <a:gdLst>
                <a:gd name="T0" fmla="*/ 403 w 403"/>
                <a:gd name="T1" fmla="*/ 0 h 1363"/>
                <a:gd name="T2" fmla="*/ 0 w 403"/>
                <a:gd name="T3" fmla="*/ 119 h 1363"/>
                <a:gd name="T4" fmla="*/ 0 w 403"/>
                <a:gd name="T5" fmla="*/ 1363 h 1363"/>
                <a:gd name="T6" fmla="*/ 0 w 403"/>
                <a:gd name="T7" fmla="*/ 135 h 1363"/>
                <a:gd name="T8" fmla="*/ 403 w 403"/>
                <a:gd name="T9" fmla="*/ 257 h 1363"/>
                <a:gd name="T10" fmla="*/ 403 w 403"/>
                <a:gd name="T11" fmla="*/ 0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3" h="1363">
                  <a:moveTo>
                    <a:pt x="403" y="0"/>
                  </a:moveTo>
                  <a:lnTo>
                    <a:pt x="0" y="119"/>
                  </a:lnTo>
                  <a:lnTo>
                    <a:pt x="0" y="1363"/>
                  </a:lnTo>
                  <a:lnTo>
                    <a:pt x="0" y="135"/>
                  </a:lnTo>
                  <a:lnTo>
                    <a:pt x="403" y="257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0" name="Freeform 80"/>
            <p:cNvSpPr>
              <a:spLocks/>
            </p:cNvSpPr>
            <p:nvPr/>
          </p:nvSpPr>
          <p:spPr bwMode="auto">
            <a:xfrm>
              <a:off x="4119545" y="3660825"/>
              <a:ext cx="607542" cy="2115869"/>
            </a:xfrm>
            <a:custGeom>
              <a:avLst/>
              <a:gdLst>
                <a:gd name="T0" fmla="*/ 404 w 404"/>
                <a:gd name="T1" fmla="*/ 0 h 1407"/>
                <a:gd name="T2" fmla="*/ 2 w 404"/>
                <a:gd name="T3" fmla="*/ 122 h 1407"/>
                <a:gd name="T4" fmla="*/ 1 w 404"/>
                <a:gd name="T5" fmla="*/ 123 h 1407"/>
                <a:gd name="T6" fmla="*/ 0 w 404"/>
                <a:gd name="T7" fmla="*/ 123 h 1407"/>
                <a:gd name="T8" fmla="*/ 0 w 404"/>
                <a:gd name="T9" fmla="*/ 1407 h 1407"/>
                <a:gd name="T10" fmla="*/ 0 w 404"/>
                <a:gd name="T11" fmla="*/ 1407 h 1407"/>
                <a:gd name="T12" fmla="*/ 404 w 404"/>
                <a:gd name="T13" fmla="*/ 1241 h 1407"/>
                <a:gd name="T14" fmla="*/ 404 w 404"/>
                <a:gd name="T15" fmla="*/ 0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1407">
                  <a:moveTo>
                    <a:pt x="404" y="0"/>
                  </a:moveTo>
                  <a:lnTo>
                    <a:pt x="2" y="122"/>
                  </a:lnTo>
                  <a:lnTo>
                    <a:pt x="1" y="123"/>
                  </a:lnTo>
                  <a:lnTo>
                    <a:pt x="0" y="123"/>
                  </a:lnTo>
                  <a:lnTo>
                    <a:pt x="0" y="1407"/>
                  </a:lnTo>
                  <a:lnTo>
                    <a:pt x="0" y="1407"/>
                  </a:lnTo>
                  <a:lnTo>
                    <a:pt x="404" y="124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31" name="Freeform 81"/>
          <p:cNvSpPr>
            <a:spLocks/>
          </p:cNvSpPr>
          <p:nvPr/>
        </p:nvSpPr>
        <p:spPr bwMode="auto">
          <a:xfrm>
            <a:off x="6356019" y="4290762"/>
            <a:ext cx="607542" cy="2115869"/>
          </a:xfrm>
          <a:custGeom>
            <a:avLst/>
            <a:gdLst>
              <a:gd name="T0" fmla="*/ 404 w 404"/>
              <a:gd name="T1" fmla="*/ 0 h 1407"/>
              <a:gd name="T2" fmla="*/ 2 w 404"/>
              <a:gd name="T3" fmla="*/ 122 h 1407"/>
              <a:gd name="T4" fmla="*/ 1 w 404"/>
              <a:gd name="T5" fmla="*/ 123 h 1407"/>
              <a:gd name="T6" fmla="*/ 0 w 404"/>
              <a:gd name="T7" fmla="*/ 123 h 1407"/>
              <a:gd name="T8" fmla="*/ 0 w 404"/>
              <a:gd name="T9" fmla="*/ 1407 h 1407"/>
              <a:gd name="T10" fmla="*/ 0 w 404"/>
              <a:gd name="T11" fmla="*/ 1407 h 1407"/>
              <a:gd name="T12" fmla="*/ 404 w 404"/>
              <a:gd name="T13" fmla="*/ 1241 h 1407"/>
              <a:gd name="T14" fmla="*/ 404 w 404"/>
              <a:gd name="T15" fmla="*/ 0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4" h="1407">
                <a:moveTo>
                  <a:pt x="404" y="0"/>
                </a:moveTo>
                <a:lnTo>
                  <a:pt x="2" y="122"/>
                </a:lnTo>
                <a:lnTo>
                  <a:pt x="1" y="123"/>
                </a:lnTo>
                <a:lnTo>
                  <a:pt x="0" y="123"/>
                </a:lnTo>
                <a:lnTo>
                  <a:pt x="0" y="1407"/>
                </a:lnTo>
                <a:lnTo>
                  <a:pt x="0" y="1407"/>
                </a:lnTo>
                <a:lnTo>
                  <a:pt x="404" y="1241"/>
                </a:lnTo>
                <a:lnTo>
                  <a:pt x="40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2" name="TextBox 231"/>
          <p:cNvSpPr txBox="1"/>
          <p:nvPr/>
        </p:nvSpPr>
        <p:spPr>
          <a:xfrm>
            <a:off x="5960379" y="5571833"/>
            <a:ext cx="81144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a typeface="Kozuka Gothic Pr6N B" panose="020B0800000000000000" pitchFamily="34" charset="-128"/>
              </a:rPr>
              <a:t>27</a:t>
            </a:r>
            <a:r>
              <a:rPr lang="id-ID" sz="2800" b="1" dirty="0">
                <a:solidFill>
                  <a:schemeClr val="bg1"/>
                </a:solidFill>
                <a:ea typeface="Kozuka Gothic Pr6N B" panose="020B0800000000000000" pitchFamily="34" charset="-128"/>
              </a:rPr>
              <a:t>%</a:t>
            </a:r>
          </a:p>
        </p:txBody>
      </p:sp>
      <p:sp>
        <p:nvSpPr>
          <p:cNvPr id="233" name="Freeform 35"/>
          <p:cNvSpPr>
            <a:spLocks/>
          </p:cNvSpPr>
          <p:nvPr/>
        </p:nvSpPr>
        <p:spPr bwMode="auto">
          <a:xfrm>
            <a:off x="4569969" y="3114035"/>
            <a:ext cx="609046" cy="2954998"/>
          </a:xfrm>
          <a:custGeom>
            <a:avLst/>
            <a:gdLst>
              <a:gd name="T0" fmla="*/ 405 w 405"/>
              <a:gd name="T1" fmla="*/ 1965 h 1965"/>
              <a:gd name="T2" fmla="*/ 0 w 405"/>
              <a:gd name="T3" fmla="*/ 1802 h 1965"/>
              <a:gd name="T4" fmla="*/ 0 w 405"/>
              <a:gd name="T5" fmla="*/ 0 h 1965"/>
              <a:gd name="T6" fmla="*/ 405 w 405"/>
              <a:gd name="T7" fmla="*/ 121 h 1965"/>
              <a:gd name="T8" fmla="*/ 405 w 405"/>
              <a:gd name="T9" fmla="*/ 1965 h 1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5" h="1965">
                <a:moveTo>
                  <a:pt x="405" y="1965"/>
                </a:moveTo>
                <a:lnTo>
                  <a:pt x="0" y="1802"/>
                </a:lnTo>
                <a:lnTo>
                  <a:pt x="0" y="0"/>
                </a:lnTo>
                <a:lnTo>
                  <a:pt x="405" y="121"/>
                </a:lnTo>
                <a:lnTo>
                  <a:pt x="405" y="196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4" name="Freeform 37"/>
          <p:cNvSpPr>
            <a:spLocks/>
          </p:cNvSpPr>
          <p:nvPr/>
        </p:nvSpPr>
        <p:spPr bwMode="auto">
          <a:xfrm>
            <a:off x="3959420" y="3114035"/>
            <a:ext cx="610549" cy="2956502"/>
          </a:xfrm>
          <a:custGeom>
            <a:avLst/>
            <a:gdLst>
              <a:gd name="T0" fmla="*/ 0 w 406"/>
              <a:gd name="T1" fmla="*/ 1966 h 1966"/>
              <a:gd name="T2" fmla="*/ 406 w 406"/>
              <a:gd name="T3" fmla="*/ 1803 h 1966"/>
              <a:gd name="T4" fmla="*/ 406 w 406"/>
              <a:gd name="T5" fmla="*/ 0 h 1966"/>
              <a:gd name="T6" fmla="*/ 0 w 406"/>
              <a:gd name="T7" fmla="*/ 121 h 1966"/>
              <a:gd name="T8" fmla="*/ 0 w 406"/>
              <a:gd name="T9" fmla="*/ 1966 h 1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6" h="1966">
                <a:moveTo>
                  <a:pt x="0" y="1966"/>
                </a:moveTo>
                <a:lnTo>
                  <a:pt x="406" y="1803"/>
                </a:lnTo>
                <a:lnTo>
                  <a:pt x="406" y="0"/>
                </a:lnTo>
                <a:lnTo>
                  <a:pt x="0" y="121"/>
                </a:lnTo>
                <a:lnTo>
                  <a:pt x="0" y="196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5" name="Freeform 39"/>
          <p:cNvSpPr>
            <a:spLocks/>
          </p:cNvSpPr>
          <p:nvPr/>
        </p:nvSpPr>
        <p:spPr bwMode="auto">
          <a:xfrm>
            <a:off x="3959420" y="3302012"/>
            <a:ext cx="610549" cy="3021166"/>
          </a:xfrm>
          <a:custGeom>
            <a:avLst/>
            <a:gdLst>
              <a:gd name="T0" fmla="*/ 406 w 406"/>
              <a:gd name="T1" fmla="*/ 2009 h 2009"/>
              <a:gd name="T2" fmla="*/ 0 w 406"/>
              <a:gd name="T3" fmla="*/ 1843 h 2009"/>
              <a:gd name="T4" fmla="*/ 0 w 406"/>
              <a:gd name="T5" fmla="*/ 0 h 2009"/>
              <a:gd name="T6" fmla="*/ 406 w 406"/>
              <a:gd name="T7" fmla="*/ 123 h 2009"/>
              <a:gd name="T8" fmla="*/ 406 w 406"/>
              <a:gd name="T9" fmla="*/ 2009 h 2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6" h="2009">
                <a:moveTo>
                  <a:pt x="406" y="2009"/>
                </a:moveTo>
                <a:lnTo>
                  <a:pt x="0" y="1843"/>
                </a:lnTo>
                <a:lnTo>
                  <a:pt x="0" y="0"/>
                </a:lnTo>
                <a:lnTo>
                  <a:pt x="406" y="123"/>
                </a:lnTo>
                <a:lnTo>
                  <a:pt x="406" y="200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64"/>
          <p:cNvGrpSpPr/>
          <p:nvPr/>
        </p:nvGrpSpPr>
        <p:grpSpPr>
          <a:xfrm>
            <a:off x="3959420" y="3114035"/>
            <a:ext cx="1219595" cy="3209143"/>
            <a:chOff x="4860550" y="2567551"/>
            <a:chExt cx="1219595" cy="3209143"/>
          </a:xfrm>
        </p:grpSpPr>
        <p:sp>
          <p:nvSpPr>
            <p:cNvPr id="237" name="Freeform 34"/>
            <p:cNvSpPr>
              <a:spLocks/>
            </p:cNvSpPr>
            <p:nvPr/>
          </p:nvSpPr>
          <p:spPr bwMode="auto">
            <a:xfrm>
              <a:off x="5471099" y="2567551"/>
              <a:ext cx="609046" cy="2954998"/>
            </a:xfrm>
            <a:custGeom>
              <a:avLst/>
              <a:gdLst>
                <a:gd name="T0" fmla="*/ 405 w 405"/>
                <a:gd name="T1" fmla="*/ 1965 h 1965"/>
                <a:gd name="T2" fmla="*/ 0 w 405"/>
                <a:gd name="T3" fmla="*/ 1802 h 1965"/>
                <a:gd name="T4" fmla="*/ 0 w 405"/>
                <a:gd name="T5" fmla="*/ 0 h 1965"/>
                <a:gd name="T6" fmla="*/ 405 w 405"/>
                <a:gd name="T7" fmla="*/ 121 h 1965"/>
                <a:gd name="T8" fmla="*/ 405 w 405"/>
                <a:gd name="T9" fmla="*/ 1965 h 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1965">
                  <a:moveTo>
                    <a:pt x="405" y="1965"/>
                  </a:moveTo>
                  <a:lnTo>
                    <a:pt x="0" y="1802"/>
                  </a:lnTo>
                  <a:lnTo>
                    <a:pt x="0" y="0"/>
                  </a:lnTo>
                  <a:lnTo>
                    <a:pt x="405" y="121"/>
                  </a:lnTo>
                  <a:lnTo>
                    <a:pt x="405" y="19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8" name="Freeform 36"/>
            <p:cNvSpPr>
              <a:spLocks/>
            </p:cNvSpPr>
            <p:nvPr/>
          </p:nvSpPr>
          <p:spPr bwMode="auto">
            <a:xfrm>
              <a:off x="4860550" y="2567551"/>
              <a:ext cx="610549" cy="2956502"/>
            </a:xfrm>
            <a:custGeom>
              <a:avLst/>
              <a:gdLst>
                <a:gd name="T0" fmla="*/ 0 w 406"/>
                <a:gd name="T1" fmla="*/ 1966 h 1966"/>
                <a:gd name="T2" fmla="*/ 406 w 406"/>
                <a:gd name="T3" fmla="*/ 1803 h 1966"/>
                <a:gd name="T4" fmla="*/ 406 w 406"/>
                <a:gd name="T5" fmla="*/ 0 h 1966"/>
                <a:gd name="T6" fmla="*/ 0 w 406"/>
                <a:gd name="T7" fmla="*/ 121 h 1966"/>
                <a:gd name="T8" fmla="*/ 0 w 406"/>
                <a:gd name="T9" fmla="*/ 1966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1966">
                  <a:moveTo>
                    <a:pt x="0" y="1966"/>
                  </a:moveTo>
                  <a:lnTo>
                    <a:pt x="406" y="1803"/>
                  </a:lnTo>
                  <a:lnTo>
                    <a:pt x="406" y="0"/>
                  </a:lnTo>
                  <a:lnTo>
                    <a:pt x="0" y="121"/>
                  </a:lnTo>
                  <a:lnTo>
                    <a:pt x="0" y="19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9" name="Freeform 38"/>
            <p:cNvSpPr>
              <a:spLocks/>
            </p:cNvSpPr>
            <p:nvPr/>
          </p:nvSpPr>
          <p:spPr bwMode="auto">
            <a:xfrm>
              <a:off x="4860550" y="2755528"/>
              <a:ext cx="610549" cy="3021166"/>
            </a:xfrm>
            <a:custGeom>
              <a:avLst/>
              <a:gdLst>
                <a:gd name="T0" fmla="*/ 406 w 406"/>
                <a:gd name="T1" fmla="*/ 2009 h 2009"/>
                <a:gd name="T2" fmla="*/ 0 w 406"/>
                <a:gd name="T3" fmla="*/ 1843 h 2009"/>
                <a:gd name="T4" fmla="*/ 0 w 406"/>
                <a:gd name="T5" fmla="*/ 0 h 2009"/>
                <a:gd name="T6" fmla="*/ 406 w 406"/>
                <a:gd name="T7" fmla="*/ 123 h 2009"/>
                <a:gd name="T8" fmla="*/ 406 w 406"/>
                <a:gd name="T9" fmla="*/ 2009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009">
                  <a:moveTo>
                    <a:pt x="406" y="2009"/>
                  </a:moveTo>
                  <a:lnTo>
                    <a:pt x="0" y="1843"/>
                  </a:lnTo>
                  <a:lnTo>
                    <a:pt x="0" y="0"/>
                  </a:lnTo>
                  <a:lnTo>
                    <a:pt x="406" y="123"/>
                  </a:lnTo>
                  <a:lnTo>
                    <a:pt x="406" y="20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0" name="Freeform 40"/>
            <p:cNvSpPr>
              <a:spLocks/>
            </p:cNvSpPr>
            <p:nvPr/>
          </p:nvSpPr>
          <p:spPr bwMode="auto">
            <a:xfrm>
              <a:off x="5471099" y="2755528"/>
              <a:ext cx="609046" cy="3021166"/>
            </a:xfrm>
            <a:custGeom>
              <a:avLst/>
              <a:gdLst>
                <a:gd name="T0" fmla="*/ 0 w 405"/>
                <a:gd name="T1" fmla="*/ 2009 h 2009"/>
                <a:gd name="T2" fmla="*/ 405 w 405"/>
                <a:gd name="T3" fmla="*/ 1843 h 2009"/>
                <a:gd name="T4" fmla="*/ 405 w 405"/>
                <a:gd name="T5" fmla="*/ 0 h 2009"/>
                <a:gd name="T6" fmla="*/ 0 w 405"/>
                <a:gd name="T7" fmla="*/ 123 h 2009"/>
                <a:gd name="T8" fmla="*/ 0 w 405"/>
                <a:gd name="T9" fmla="*/ 2009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009">
                  <a:moveTo>
                    <a:pt x="0" y="2009"/>
                  </a:moveTo>
                  <a:lnTo>
                    <a:pt x="405" y="1843"/>
                  </a:lnTo>
                  <a:lnTo>
                    <a:pt x="405" y="0"/>
                  </a:lnTo>
                  <a:lnTo>
                    <a:pt x="0" y="123"/>
                  </a:lnTo>
                  <a:lnTo>
                    <a:pt x="0" y="200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41" name="Freeform 41"/>
          <p:cNvSpPr>
            <a:spLocks/>
          </p:cNvSpPr>
          <p:nvPr/>
        </p:nvSpPr>
        <p:spPr bwMode="auto">
          <a:xfrm>
            <a:off x="4569969" y="3302012"/>
            <a:ext cx="609046" cy="3021166"/>
          </a:xfrm>
          <a:custGeom>
            <a:avLst/>
            <a:gdLst>
              <a:gd name="T0" fmla="*/ 0 w 405"/>
              <a:gd name="T1" fmla="*/ 2009 h 2009"/>
              <a:gd name="T2" fmla="*/ 405 w 405"/>
              <a:gd name="T3" fmla="*/ 1843 h 2009"/>
              <a:gd name="T4" fmla="*/ 405 w 405"/>
              <a:gd name="T5" fmla="*/ 0 h 2009"/>
              <a:gd name="T6" fmla="*/ 0 w 405"/>
              <a:gd name="T7" fmla="*/ 123 h 2009"/>
              <a:gd name="T8" fmla="*/ 0 w 405"/>
              <a:gd name="T9" fmla="*/ 2009 h 2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5" h="2009">
                <a:moveTo>
                  <a:pt x="0" y="2009"/>
                </a:moveTo>
                <a:lnTo>
                  <a:pt x="405" y="1843"/>
                </a:lnTo>
                <a:lnTo>
                  <a:pt x="405" y="0"/>
                </a:lnTo>
                <a:lnTo>
                  <a:pt x="0" y="123"/>
                </a:lnTo>
                <a:lnTo>
                  <a:pt x="0" y="200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2" name="Freeform 42"/>
          <p:cNvSpPr>
            <a:spLocks/>
          </p:cNvSpPr>
          <p:nvPr/>
        </p:nvSpPr>
        <p:spPr bwMode="auto">
          <a:xfrm>
            <a:off x="4569969" y="4730637"/>
            <a:ext cx="0" cy="374451"/>
          </a:xfrm>
          <a:custGeom>
            <a:avLst/>
            <a:gdLst>
              <a:gd name="T0" fmla="*/ 0 h 249"/>
              <a:gd name="T1" fmla="*/ 0 h 249"/>
              <a:gd name="T2" fmla="*/ 249 h 249"/>
              <a:gd name="T3" fmla="*/ 249 h 249"/>
              <a:gd name="T4" fmla="*/ 0 h 249"/>
              <a:gd name="T5" fmla="*/ 0 h 24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249">
                <a:moveTo>
                  <a:pt x="0" y="0"/>
                </a:moveTo>
                <a:lnTo>
                  <a:pt x="0" y="0"/>
                </a:lnTo>
                <a:lnTo>
                  <a:pt x="0" y="249"/>
                </a:lnTo>
                <a:lnTo>
                  <a:pt x="0" y="24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CD49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3" name="Freeform 43"/>
          <p:cNvSpPr>
            <a:spLocks/>
          </p:cNvSpPr>
          <p:nvPr/>
        </p:nvSpPr>
        <p:spPr bwMode="auto">
          <a:xfrm>
            <a:off x="4569969" y="4730637"/>
            <a:ext cx="0" cy="374451"/>
          </a:xfrm>
          <a:custGeom>
            <a:avLst/>
            <a:gdLst>
              <a:gd name="T0" fmla="*/ 0 h 249"/>
              <a:gd name="T1" fmla="*/ 0 h 249"/>
              <a:gd name="T2" fmla="*/ 249 h 249"/>
              <a:gd name="T3" fmla="*/ 249 h 249"/>
              <a:gd name="T4" fmla="*/ 0 h 249"/>
              <a:gd name="T5" fmla="*/ 0 h 24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249">
                <a:moveTo>
                  <a:pt x="0" y="0"/>
                </a:moveTo>
                <a:lnTo>
                  <a:pt x="0" y="0"/>
                </a:lnTo>
                <a:lnTo>
                  <a:pt x="0" y="249"/>
                </a:lnTo>
                <a:lnTo>
                  <a:pt x="0" y="24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4" name="Freeform 45"/>
          <p:cNvSpPr>
            <a:spLocks/>
          </p:cNvSpPr>
          <p:nvPr/>
        </p:nvSpPr>
        <p:spPr bwMode="auto">
          <a:xfrm>
            <a:off x="4569969" y="4730637"/>
            <a:ext cx="609046" cy="1338396"/>
          </a:xfrm>
          <a:custGeom>
            <a:avLst/>
            <a:gdLst>
              <a:gd name="T0" fmla="*/ 0 w 405"/>
              <a:gd name="T1" fmla="*/ 0 h 890"/>
              <a:gd name="T2" fmla="*/ 0 w 405"/>
              <a:gd name="T3" fmla="*/ 249 h 890"/>
              <a:gd name="T4" fmla="*/ 405 w 405"/>
              <a:gd name="T5" fmla="*/ 125 h 890"/>
              <a:gd name="T6" fmla="*/ 405 w 405"/>
              <a:gd name="T7" fmla="*/ 890 h 890"/>
              <a:gd name="T8" fmla="*/ 405 w 405"/>
              <a:gd name="T9" fmla="*/ 121 h 890"/>
              <a:gd name="T10" fmla="*/ 0 w 405"/>
              <a:gd name="T11" fmla="*/ 0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5" h="890">
                <a:moveTo>
                  <a:pt x="0" y="0"/>
                </a:moveTo>
                <a:lnTo>
                  <a:pt x="0" y="249"/>
                </a:lnTo>
                <a:lnTo>
                  <a:pt x="405" y="125"/>
                </a:lnTo>
                <a:lnTo>
                  <a:pt x="405" y="890"/>
                </a:lnTo>
                <a:lnTo>
                  <a:pt x="405" y="121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5" name="Freeform 46"/>
          <p:cNvSpPr>
            <a:spLocks/>
          </p:cNvSpPr>
          <p:nvPr/>
        </p:nvSpPr>
        <p:spPr bwMode="auto">
          <a:xfrm>
            <a:off x="3959420" y="4912599"/>
            <a:ext cx="0" cy="6015"/>
          </a:xfrm>
          <a:custGeom>
            <a:avLst/>
            <a:gdLst>
              <a:gd name="T0" fmla="*/ 0 h 4"/>
              <a:gd name="T1" fmla="*/ 0 h 4"/>
              <a:gd name="T2" fmla="*/ 4 h 4"/>
              <a:gd name="T3" fmla="*/ 0 h 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4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F9D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6" name="Freeform 47"/>
          <p:cNvSpPr>
            <a:spLocks/>
          </p:cNvSpPr>
          <p:nvPr/>
        </p:nvSpPr>
        <p:spPr bwMode="auto">
          <a:xfrm>
            <a:off x="3959420" y="4912599"/>
            <a:ext cx="0" cy="6015"/>
          </a:xfrm>
          <a:custGeom>
            <a:avLst/>
            <a:gdLst>
              <a:gd name="T0" fmla="*/ 0 h 4"/>
              <a:gd name="T1" fmla="*/ 0 h 4"/>
              <a:gd name="T2" fmla="*/ 4 h 4"/>
              <a:gd name="T3" fmla="*/ 0 h 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4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7" name="Freeform 49"/>
          <p:cNvSpPr>
            <a:spLocks/>
          </p:cNvSpPr>
          <p:nvPr/>
        </p:nvSpPr>
        <p:spPr bwMode="auto">
          <a:xfrm>
            <a:off x="3959420" y="4730637"/>
            <a:ext cx="610549" cy="1094778"/>
          </a:xfrm>
          <a:custGeom>
            <a:avLst/>
            <a:gdLst>
              <a:gd name="T0" fmla="*/ 406 w 406"/>
              <a:gd name="T1" fmla="*/ 0 h 728"/>
              <a:gd name="T2" fmla="*/ 0 w 406"/>
              <a:gd name="T3" fmla="*/ 121 h 728"/>
              <a:gd name="T4" fmla="*/ 0 w 406"/>
              <a:gd name="T5" fmla="*/ 125 h 728"/>
              <a:gd name="T6" fmla="*/ 406 w 406"/>
              <a:gd name="T7" fmla="*/ 249 h 728"/>
              <a:gd name="T8" fmla="*/ 406 w 406"/>
              <a:gd name="T9" fmla="*/ 728 h 728"/>
              <a:gd name="T10" fmla="*/ 406 w 406"/>
              <a:gd name="T11" fmla="*/ 728 h 728"/>
              <a:gd name="T12" fmla="*/ 406 w 406"/>
              <a:gd name="T13" fmla="*/ 249 h 728"/>
              <a:gd name="T14" fmla="*/ 406 w 406"/>
              <a:gd name="T15" fmla="*/ 0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6" h="728">
                <a:moveTo>
                  <a:pt x="406" y="0"/>
                </a:moveTo>
                <a:lnTo>
                  <a:pt x="0" y="121"/>
                </a:lnTo>
                <a:lnTo>
                  <a:pt x="0" y="125"/>
                </a:lnTo>
                <a:lnTo>
                  <a:pt x="406" y="249"/>
                </a:lnTo>
                <a:lnTo>
                  <a:pt x="406" y="728"/>
                </a:lnTo>
                <a:lnTo>
                  <a:pt x="406" y="728"/>
                </a:lnTo>
                <a:lnTo>
                  <a:pt x="406" y="249"/>
                </a:lnTo>
                <a:lnTo>
                  <a:pt x="40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8" name="Freeform 50"/>
          <p:cNvSpPr>
            <a:spLocks/>
          </p:cNvSpPr>
          <p:nvPr/>
        </p:nvSpPr>
        <p:spPr bwMode="auto">
          <a:xfrm>
            <a:off x="3959420" y="4918614"/>
            <a:ext cx="0" cy="1154930"/>
          </a:xfrm>
          <a:custGeom>
            <a:avLst/>
            <a:gdLst>
              <a:gd name="T0" fmla="*/ 0 h 768"/>
              <a:gd name="T1" fmla="*/ 768 h 768"/>
              <a:gd name="T2" fmla="*/ 766 h 768"/>
              <a:gd name="T3" fmla="*/ 0 h 768"/>
              <a:gd name="T4" fmla="*/ 0 h 76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768">
                <a:moveTo>
                  <a:pt x="0" y="0"/>
                </a:moveTo>
                <a:lnTo>
                  <a:pt x="0" y="768"/>
                </a:lnTo>
                <a:lnTo>
                  <a:pt x="0" y="76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C0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9" name="Freeform 51"/>
          <p:cNvSpPr>
            <a:spLocks/>
          </p:cNvSpPr>
          <p:nvPr/>
        </p:nvSpPr>
        <p:spPr bwMode="auto">
          <a:xfrm>
            <a:off x="3959420" y="4918614"/>
            <a:ext cx="0" cy="1154930"/>
          </a:xfrm>
          <a:custGeom>
            <a:avLst/>
            <a:gdLst>
              <a:gd name="T0" fmla="*/ 0 h 768"/>
              <a:gd name="T1" fmla="*/ 768 h 768"/>
              <a:gd name="T2" fmla="*/ 766 h 768"/>
              <a:gd name="T3" fmla="*/ 0 h 768"/>
              <a:gd name="T4" fmla="*/ 0 h 76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768">
                <a:moveTo>
                  <a:pt x="0" y="0"/>
                </a:moveTo>
                <a:lnTo>
                  <a:pt x="0" y="768"/>
                </a:lnTo>
                <a:lnTo>
                  <a:pt x="0" y="766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0" name="Freeform 53"/>
          <p:cNvSpPr>
            <a:spLocks/>
          </p:cNvSpPr>
          <p:nvPr/>
        </p:nvSpPr>
        <p:spPr bwMode="auto">
          <a:xfrm>
            <a:off x="3959420" y="4918614"/>
            <a:ext cx="610549" cy="1404564"/>
          </a:xfrm>
          <a:custGeom>
            <a:avLst/>
            <a:gdLst>
              <a:gd name="T0" fmla="*/ 0 w 406"/>
              <a:gd name="T1" fmla="*/ 0 h 934"/>
              <a:gd name="T2" fmla="*/ 0 w 406"/>
              <a:gd name="T3" fmla="*/ 766 h 934"/>
              <a:gd name="T4" fmla="*/ 0 w 406"/>
              <a:gd name="T5" fmla="*/ 768 h 934"/>
              <a:gd name="T6" fmla="*/ 406 w 406"/>
              <a:gd name="T7" fmla="*/ 934 h 934"/>
              <a:gd name="T8" fmla="*/ 406 w 406"/>
              <a:gd name="T9" fmla="*/ 603 h 934"/>
              <a:gd name="T10" fmla="*/ 406 w 406"/>
              <a:gd name="T11" fmla="*/ 124 h 934"/>
              <a:gd name="T12" fmla="*/ 0 w 406"/>
              <a:gd name="T13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6" h="934">
                <a:moveTo>
                  <a:pt x="0" y="0"/>
                </a:moveTo>
                <a:lnTo>
                  <a:pt x="0" y="766"/>
                </a:lnTo>
                <a:lnTo>
                  <a:pt x="0" y="768"/>
                </a:lnTo>
                <a:lnTo>
                  <a:pt x="406" y="934"/>
                </a:lnTo>
                <a:lnTo>
                  <a:pt x="406" y="603"/>
                </a:lnTo>
                <a:lnTo>
                  <a:pt x="406" y="124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1" name="Freeform 54"/>
          <p:cNvSpPr>
            <a:spLocks/>
          </p:cNvSpPr>
          <p:nvPr/>
        </p:nvSpPr>
        <p:spPr bwMode="auto">
          <a:xfrm>
            <a:off x="4569969" y="5105087"/>
            <a:ext cx="0" cy="1218091"/>
          </a:xfrm>
          <a:custGeom>
            <a:avLst/>
            <a:gdLst>
              <a:gd name="T0" fmla="*/ 0 h 810"/>
              <a:gd name="T1" fmla="*/ 0 h 810"/>
              <a:gd name="T2" fmla="*/ 479 h 810"/>
              <a:gd name="T3" fmla="*/ 810 h 810"/>
              <a:gd name="T4" fmla="*/ 0 h 81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810">
                <a:moveTo>
                  <a:pt x="0" y="0"/>
                </a:moveTo>
                <a:lnTo>
                  <a:pt x="0" y="0"/>
                </a:lnTo>
                <a:lnTo>
                  <a:pt x="0" y="479"/>
                </a:lnTo>
                <a:lnTo>
                  <a:pt x="0" y="810"/>
                </a:lnTo>
                <a:lnTo>
                  <a:pt x="0" y="0"/>
                </a:lnTo>
                <a:close/>
              </a:path>
            </a:pathLst>
          </a:custGeom>
          <a:solidFill>
            <a:srgbClr val="D74E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2" name="Freeform 55"/>
          <p:cNvSpPr>
            <a:spLocks/>
          </p:cNvSpPr>
          <p:nvPr/>
        </p:nvSpPr>
        <p:spPr bwMode="auto">
          <a:xfrm>
            <a:off x="4569969" y="5105087"/>
            <a:ext cx="0" cy="1218091"/>
          </a:xfrm>
          <a:custGeom>
            <a:avLst/>
            <a:gdLst>
              <a:gd name="T0" fmla="*/ 0 h 810"/>
              <a:gd name="T1" fmla="*/ 0 h 810"/>
              <a:gd name="T2" fmla="*/ 479 h 810"/>
              <a:gd name="T3" fmla="*/ 810 h 810"/>
              <a:gd name="T4" fmla="*/ 0 h 81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810">
                <a:moveTo>
                  <a:pt x="0" y="0"/>
                </a:moveTo>
                <a:lnTo>
                  <a:pt x="0" y="0"/>
                </a:lnTo>
                <a:lnTo>
                  <a:pt x="0" y="479"/>
                </a:lnTo>
                <a:lnTo>
                  <a:pt x="0" y="81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7" name="Group 81"/>
          <p:cNvGrpSpPr/>
          <p:nvPr/>
        </p:nvGrpSpPr>
        <p:grpSpPr>
          <a:xfrm>
            <a:off x="3959420" y="4933171"/>
            <a:ext cx="1219595" cy="1390007"/>
            <a:chOff x="4860550" y="4184153"/>
            <a:chExt cx="1219595" cy="1592541"/>
          </a:xfrm>
        </p:grpSpPr>
        <p:sp>
          <p:nvSpPr>
            <p:cNvPr id="254" name="Freeform 44"/>
            <p:cNvSpPr>
              <a:spLocks/>
            </p:cNvSpPr>
            <p:nvPr/>
          </p:nvSpPr>
          <p:spPr bwMode="auto">
            <a:xfrm>
              <a:off x="5471099" y="4184153"/>
              <a:ext cx="609046" cy="1338396"/>
            </a:xfrm>
            <a:custGeom>
              <a:avLst/>
              <a:gdLst>
                <a:gd name="T0" fmla="*/ 0 w 405"/>
                <a:gd name="T1" fmla="*/ 0 h 890"/>
                <a:gd name="T2" fmla="*/ 0 w 405"/>
                <a:gd name="T3" fmla="*/ 249 h 890"/>
                <a:gd name="T4" fmla="*/ 405 w 405"/>
                <a:gd name="T5" fmla="*/ 125 h 890"/>
                <a:gd name="T6" fmla="*/ 405 w 405"/>
                <a:gd name="T7" fmla="*/ 890 h 890"/>
                <a:gd name="T8" fmla="*/ 405 w 405"/>
                <a:gd name="T9" fmla="*/ 121 h 890"/>
                <a:gd name="T10" fmla="*/ 0 w 405"/>
                <a:gd name="T11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5" h="890">
                  <a:moveTo>
                    <a:pt x="0" y="0"/>
                  </a:moveTo>
                  <a:lnTo>
                    <a:pt x="0" y="249"/>
                  </a:lnTo>
                  <a:lnTo>
                    <a:pt x="405" y="125"/>
                  </a:lnTo>
                  <a:lnTo>
                    <a:pt x="405" y="890"/>
                  </a:lnTo>
                  <a:lnTo>
                    <a:pt x="405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5" name="Freeform 48"/>
            <p:cNvSpPr>
              <a:spLocks/>
            </p:cNvSpPr>
            <p:nvPr/>
          </p:nvSpPr>
          <p:spPr bwMode="auto">
            <a:xfrm>
              <a:off x="4860550" y="4184153"/>
              <a:ext cx="610549" cy="1094778"/>
            </a:xfrm>
            <a:custGeom>
              <a:avLst/>
              <a:gdLst>
                <a:gd name="T0" fmla="*/ 406 w 406"/>
                <a:gd name="T1" fmla="*/ 0 h 728"/>
                <a:gd name="T2" fmla="*/ 0 w 406"/>
                <a:gd name="T3" fmla="*/ 121 h 728"/>
                <a:gd name="T4" fmla="*/ 0 w 406"/>
                <a:gd name="T5" fmla="*/ 125 h 728"/>
                <a:gd name="T6" fmla="*/ 406 w 406"/>
                <a:gd name="T7" fmla="*/ 249 h 728"/>
                <a:gd name="T8" fmla="*/ 406 w 406"/>
                <a:gd name="T9" fmla="*/ 728 h 728"/>
                <a:gd name="T10" fmla="*/ 406 w 406"/>
                <a:gd name="T11" fmla="*/ 728 h 728"/>
                <a:gd name="T12" fmla="*/ 406 w 406"/>
                <a:gd name="T13" fmla="*/ 249 h 728"/>
                <a:gd name="T14" fmla="*/ 406 w 406"/>
                <a:gd name="T15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6" h="728">
                  <a:moveTo>
                    <a:pt x="406" y="0"/>
                  </a:moveTo>
                  <a:lnTo>
                    <a:pt x="0" y="121"/>
                  </a:lnTo>
                  <a:lnTo>
                    <a:pt x="0" y="125"/>
                  </a:lnTo>
                  <a:lnTo>
                    <a:pt x="406" y="249"/>
                  </a:lnTo>
                  <a:lnTo>
                    <a:pt x="406" y="728"/>
                  </a:lnTo>
                  <a:lnTo>
                    <a:pt x="406" y="728"/>
                  </a:lnTo>
                  <a:lnTo>
                    <a:pt x="406" y="249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6" name="Freeform 52"/>
            <p:cNvSpPr>
              <a:spLocks/>
            </p:cNvSpPr>
            <p:nvPr/>
          </p:nvSpPr>
          <p:spPr bwMode="auto">
            <a:xfrm>
              <a:off x="4860550" y="4372130"/>
              <a:ext cx="610549" cy="1404564"/>
            </a:xfrm>
            <a:custGeom>
              <a:avLst/>
              <a:gdLst>
                <a:gd name="T0" fmla="*/ 0 w 406"/>
                <a:gd name="T1" fmla="*/ 0 h 934"/>
                <a:gd name="T2" fmla="*/ 0 w 406"/>
                <a:gd name="T3" fmla="*/ 766 h 934"/>
                <a:gd name="T4" fmla="*/ 0 w 406"/>
                <a:gd name="T5" fmla="*/ 768 h 934"/>
                <a:gd name="T6" fmla="*/ 406 w 406"/>
                <a:gd name="T7" fmla="*/ 934 h 934"/>
                <a:gd name="T8" fmla="*/ 406 w 406"/>
                <a:gd name="T9" fmla="*/ 603 h 934"/>
                <a:gd name="T10" fmla="*/ 406 w 406"/>
                <a:gd name="T11" fmla="*/ 124 h 934"/>
                <a:gd name="T12" fmla="*/ 0 w 406"/>
                <a:gd name="T13" fmla="*/ 0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6" h="934">
                  <a:moveTo>
                    <a:pt x="0" y="0"/>
                  </a:moveTo>
                  <a:lnTo>
                    <a:pt x="0" y="766"/>
                  </a:lnTo>
                  <a:lnTo>
                    <a:pt x="0" y="768"/>
                  </a:lnTo>
                  <a:lnTo>
                    <a:pt x="406" y="934"/>
                  </a:lnTo>
                  <a:lnTo>
                    <a:pt x="406" y="603"/>
                  </a:lnTo>
                  <a:lnTo>
                    <a:pt x="406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7" name="Freeform 56"/>
            <p:cNvSpPr>
              <a:spLocks/>
            </p:cNvSpPr>
            <p:nvPr/>
          </p:nvSpPr>
          <p:spPr bwMode="auto">
            <a:xfrm>
              <a:off x="5471099" y="4372130"/>
              <a:ext cx="609046" cy="1404564"/>
            </a:xfrm>
            <a:custGeom>
              <a:avLst/>
              <a:gdLst>
                <a:gd name="T0" fmla="*/ 405 w 405"/>
                <a:gd name="T1" fmla="*/ 0 h 934"/>
                <a:gd name="T2" fmla="*/ 0 w 405"/>
                <a:gd name="T3" fmla="*/ 124 h 934"/>
                <a:gd name="T4" fmla="*/ 0 w 405"/>
                <a:gd name="T5" fmla="*/ 934 h 934"/>
                <a:gd name="T6" fmla="*/ 405 w 405"/>
                <a:gd name="T7" fmla="*/ 768 h 934"/>
                <a:gd name="T8" fmla="*/ 405 w 405"/>
                <a:gd name="T9" fmla="*/ 765 h 934"/>
                <a:gd name="T10" fmla="*/ 405 w 405"/>
                <a:gd name="T11" fmla="*/ 0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5" h="934">
                  <a:moveTo>
                    <a:pt x="405" y="0"/>
                  </a:moveTo>
                  <a:lnTo>
                    <a:pt x="0" y="124"/>
                  </a:lnTo>
                  <a:lnTo>
                    <a:pt x="0" y="934"/>
                  </a:lnTo>
                  <a:lnTo>
                    <a:pt x="405" y="768"/>
                  </a:lnTo>
                  <a:lnTo>
                    <a:pt x="405" y="765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58" name="Freeform 57"/>
          <p:cNvSpPr>
            <a:spLocks/>
          </p:cNvSpPr>
          <p:nvPr/>
        </p:nvSpPr>
        <p:spPr bwMode="auto">
          <a:xfrm>
            <a:off x="4569969" y="4918614"/>
            <a:ext cx="609046" cy="1404564"/>
          </a:xfrm>
          <a:custGeom>
            <a:avLst/>
            <a:gdLst>
              <a:gd name="T0" fmla="*/ 405 w 405"/>
              <a:gd name="T1" fmla="*/ 0 h 934"/>
              <a:gd name="T2" fmla="*/ 0 w 405"/>
              <a:gd name="T3" fmla="*/ 124 h 934"/>
              <a:gd name="T4" fmla="*/ 0 w 405"/>
              <a:gd name="T5" fmla="*/ 934 h 934"/>
              <a:gd name="T6" fmla="*/ 405 w 405"/>
              <a:gd name="T7" fmla="*/ 768 h 934"/>
              <a:gd name="T8" fmla="*/ 405 w 405"/>
              <a:gd name="T9" fmla="*/ 765 h 934"/>
              <a:gd name="T10" fmla="*/ 405 w 405"/>
              <a:gd name="T11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5" h="934">
                <a:moveTo>
                  <a:pt x="405" y="0"/>
                </a:moveTo>
                <a:lnTo>
                  <a:pt x="0" y="124"/>
                </a:lnTo>
                <a:lnTo>
                  <a:pt x="0" y="934"/>
                </a:lnTo>
                <a:lnTo>
                  <a:pt x="405" y="768"/>
                </a:lnTo>
                <a:lnTo>
                  <a:pt x="405" y="765"/>
                </a:lnTo>
                <a:lnTo>
                  <a:pt x="40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9" name="TextBox 258"/>
          <p:cNvSpPr txBox="1"/>
          <p:nvPr/>
        </p:nvSpPr>
        <p:spPr>
          <a:xfrm>
            <a:off x="4175717" y="5484561"/>
            <a:ext cx="81144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a typeface="Kozuka Gothic Pr6N B" panose="020B0800000000000000" pitchFamily="34" charset="-128"/>
              </a:rPr>
              <a:t>18</a:t>
            </a:r>
            <a:r>
              <a:rPr lang="id-ID" sz="2800" b="1" dirty="0">
                <a:solidFill>
                  <a:schemeClr val="bg1"/>
                </a:solidFill>
                <a:ea typeface="Kozuka Gothic Pr6N B" panose="020B0800000000000000" pitchFamily="34" charset="-128"/>
              </a:rPr>
              <a:t>%</a:t>
            </a:r>
          </a:p>
        </p:txBody>
      </p:sp>
      <p:sp>
        <p:nvSpPr>
          <p:cNvPr id="260" name="Freeform 17"/>
          <p:cNvSpPr>
            <a:spLocks/>
          </p:cNvSpPr>
          <p:nvPr/>
        </p:nvSpPr>
        <p:spPr bwMode="auto">
          <a:xfrm>
            <a:off x="2739010" y="3171529"/>
            <a:ext cx="610549" cy="2954998"/>
          </a:xfrm>
          <a:custGeom>
            <a:avLst/>
            <a:gdLst>
              <a:gd name="T0" fmla="*/ 406 w 406"/>
              <a:gd name="T1" fmla="*/ 1965 h 1965"/>
              <a:gd name="T2" fmla="*/ 0 w 406"/>
              <a:gd name="T3" fmla="*/ 1802 h 1965"/>
              <a:gd name="T4" fmla="*/ 0 w 406"/>
              <a:gd name="T5" fmla="*/ 0 h 1965"/>
              <a:gd name="T6" fmla="*/ 406 w 406"/>
              <a:gd name="T7" fmla="*/ 121 h 1965"/>
              <a:gd name="T8" fmla="*/ 406 w 406"/>
              <a:gd name="T9" fmla="*/ 1965 h 1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6" h="1965">
                <a:moveTo>
                  <a:pt x="406" y="1965"/>
                </a:moveTo>
                <a:lnTo>
                  <a:pt x="0" y="1802"/>
                </a:lnTo>
                <a:lnTo>
                  <a:pt x="0" y="0"/>
                </a:lnTo>
                <a:lnTo>
                  <a:pt x="406" y="121"/>
                </a:lnTo>
                <a:lnTo>
                  <a:pt x="406" y="196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1" name="Freeform 19"/>
          <p:cNvSpPr>
            <a:spLocks/>
          </p:cNvSpPr>
          <p:nvPr/>
        </p:nvSpPr>
        <p:spPr bwMode="auto">
          <a:xfrm>
            <a:off x="2129964" y="3171529"/>
            <a:ext cx="609046" cy="2956502"/>
          </a:xfrm>
          <a:custGeom>
            <a:avLst/>
            <a:gdLst>
              <a:gd name="T0" fmla="*/ 0 w 405"/>
              <a:gd name="T1" fmla="*/ 1966 h 1966"/>
              <a:gd name="T2" fmla="*/ 405 w 405"/>
              <a:gd name="T3" fmla="*/ 1804 h 1966"/>
              <a:gd name="T4" fmla="*/ 405 w 405"/>
              <a:gd name="T5" fmla="*/ 0 h 1966"/>
              <a:gd name="T6" fmla="*/ 0 w 405"/>
              <a:gd name="T7" fmla="*/ 121 h 1966"/>
              <a:gd name="T8" fmla="*/ 0 w 405"/>
              <a:gd name="T9" fmla="*/ 1966 h 1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5" h="1966">
                <a:moveTo>
                  <a:pt x="0" y="1966"/>
                </a:moveTo>
                <a:lnTo>
                  <a:pt x="405" y="1804"/>
                </a:lnTo>
                <a:lnTo>
                  <a:pt x="405" y="0"/>
                </a:lnTo>
                <a:lnTo>
                  <a:pt x="0" y="121"/>
                </a:lnTo>
                <a:lnTo>
                  <a:pt x="0" y="196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2" name="Freeform 21"/>
          <p:cNvSpPr>
            <a:spLocks/>
          </p:cNvSpPr>
          <p:nvPr/>
        </p:nvSpPr>
        <p:spPr bwMode="auto">
          <a:xfrm>
            <a:off x="2129964" y="3359505"/>
            <a:ext cx="609046" cy="3021166"/>
          </a:xfrm>
          <a:custGeom>
            <a:avLst/>
            <a:gdLst>
              <a:gd name="T0" fmla="*/ 405 w 405"/>
              <a:gd name="T1" fmla="*/ 2009 h 2009"/>
              <a:gd name="T2" fmla="*/ 0 w 405"/>
              <a:gd name="T3" fmla="*/ 1844 h 2009"/>
              <a:gd name="T4" fmla="*/ 0 w 405"/>
              <a:gd name="T5" fmla="*/ 0 h 2009"/>
              <a:gd name="T6" fmla="*/ 405 w 405"/>
              <a:gd name="T7" fmla="*/ 124 h 2009"/>
              <a:gd name="T8" fmla="*/ 405 w 405"/>
              <a:gd name="T9" fmla="*/ 2009 h 2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5" h="2009">
                <a:moveTo>
                  <a:pt x="405" y="2009"/>
                </a:moveTo>
                <a:lnTo>
                  <a:pt x="0" y="1844"/>
                </a:lnTo>
                <a:lnTo>
                  <a:pt x="0" y="0"/>
                </a:lnTo>
                <a:lnTo>
                  <a:pt x="405" y="124"/>
                </a:lnTo>
                <a:lnTo>
                  <a:pt x="405" y="200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8" name="Group 44"/>
          <p:cNvGrpSpPr/>
          <p:nvPr/>
        </p:nvGrpSpPr>
        <p:grpSpPr>
          <a:xfrm>
            <a:off x="2129964" y="3108025"/>
            <a:ext cx="1219595" cy="3209142"/>
            <a:chOff x="7527607" y="2563040"/>
            <a:chExt cx="1219595" cy="3209142"/>
          </a:xfrm>
        </p:grpSpPr>
        <p:sp>
          <p:nvSpPr>
            <p:cNvPr id="264" name="Freeform 16"/>
            <p:cNvSpPr>
              <a:spLocks/>
            </p:cNvSpPr>
            <p:nvPr/>
          </p:nvSpPr>
          <p:spPr bwMode="auto">
            <a:xfrm>
              <a:off x="8136653" y="2563040"/>
              <a:ext cx="610549" cy="2954998"/>
            </a:xfrm>
            <a:custGeom>
              <a:avLst/>
              <a:gdLst>
                <a:gd name="T0" fmla="*/ 406 w 406"/>
                <a:gd name="T1" fmla="*/ 1965 h 1965"/>
                <a:gd name="T2" fmla="*/ 0 w 406"/>
                <a:gd name="T3" fmla="*/ 1802 h 1965"/>
                <a:gd name="T4" fmla="*/ 0 w 406"/>
                <a:gd name="T5" fmla="*/ 0 h 1965"/>
                <a:gd name="T6" fmla="*/ 406 w 406"/>
                <a:gd name="T7" fmla="*/ 121 h 1965"/>
                <a:gd name="T8" fmla="*/ 406 w 406"/>
                <a:gd name="T9" fmla="*/ 1965 h 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1965">
                  <a:moveTo>
                    <a:pt x="406" y="1965"/>
                  </a:moveTo>
                  <a:lnTo>
                    <a:pt x="0" y="1802"/>
                  </a:lnTo>
                  <a:lnTo>
                    <a:pt x="0" y="0"/>
                  </a:lnTo>
                  <a:lnTo>
                    <a:pt x="406" y="121"/>
                  </a:lnTo>
                  <a:lnTo>
                    <a:pt x="406" y="196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5" name="Freeform 18"/>
            <p:cNvSpPr>
              <a:spLocks/>
            </p:cNvSpPr>
            <p:nvPr/>
          </p:nvSpPr>
          <p:spPr bwMode="auto">
            <a:xfrm>
              <a:off x="7527607" y="2563040"/>
              <a:ext cx="609046" cy="2956502"/>
            </a:xfrm>
            <a:custGeom>
              <a:avLst/>
              <a:gdLst>
                <a:gd name="T0" fmla="*/ 0 w 405"/>
                <a:gd name="T1" fmla="*/ 1966 h 1966"/>
                <a:gd name="T2" fmla="*/ 405 w 405"/>
                <a:gd name="T3" fmla="*/ 1804 h 1966"/>
                <a:gd name="T4" fmla="*/ 405 w 405"/>
                <a:gd name="T5" fmla="*/ 0 h 1966"/>
                <a:gd name="T6" fmla="*/ 0 w 405"/>
                <a:gd name="T7" fmla="*/ 121 h 1966"/>
                <a:gd name="T8" fmla="*/ 0 w 405"/>
                <a:gd name="T9" fmla="*/ 1966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1966">
                  <a:moveTo>
                    <a:pt x="0" y="1966"/>
                  </a:moveTo>
                  <a:lnTo>
                    <a:pt x="405" y="1804"/>
                  </a:lnTo>
                  <a:lnTo>
                    <a:pt x="405" y="0"/>
                  </a:lnTo>
                  <a:lnTo>
                    <a:pt x="0" y="121"/>
                  </a:lnTo>
                  <a:lnTo>
                    <a:pt x="0" y="196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6" name="Freeform 20"/>
            <p:cNvSpPr>
              <a:spLocks/>
            </p:cNvSpPr>
            <p:nvPr/>
          </p:nvSpPr>
          <p:spPr bwMode="auto">
            <a:xfrm>
              <a:off x="7527607" y="2751016"/>
              <a:ext cx="609046" cy="3021166"/>
            </a:xfrm>
            <a:custGeom>
              <a:avLst/>
              <a:gdLst>
                <a:gd name="T0" fmla="*/ 405 w 405"/>
                <a:gd name="T1" fmla="*/ 2009 h 2009"/>
                <a:gd name="T2" fmla="*/ 0 w 405"/>
                <a:gd name="T3" fmla="*/ 1844 h 2009"/>
                <a:gd name="T4" fmla="*/ 0 w 405"/>
                <a:gd name="T5" fmla="*/ 0 h 2009"/>
                <a:gd name="T6" fmla="*/ 405 w 405"/>
                <a:gd name="T7" fmla="*/ 124 h 2009"/>
                <a:gd name="T8" fmla="*/ 405 w 405"/>
                <a:gd name="T9" fmla="*/ 2009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009">
                  <a:moveTo>
                    <a:pt x="405" y="2009"/>
                  </a:moveTo>
                  <a:lnTo>
                    <a:pt x="0" y="1844"/>
                  </a:lnTo>
                  <a:lnTo>
                    <a:pt x="0" y="0"/>
                  </a:lnTo>
                  <a:lnTo>
                    <a:pt x="405" y="124"/>
                  </a:lnTo>
                  <a:lnTo>
                    <a:pt x="405" y="200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7" name="Freeform 22"/>
            <p:cNvSpPr>
              <a:spLocks/>
            </p:cNvSpPr>
            <p:nvPr/>
          </p:nvSpPr>
          <p:spPr bwMode="auto">
            <a:xfrm>
              <a:off x="8136653" y="2751016"/>
              <a:ext cx="610549" cy="3021166"/>
            </a:xfrm>
            <a:custGeom>
              <a:avLst/>
              <a:gdLst>
                <a:gd name="T0" fmla="*/ 0 w 406"/>
                <a:gd name="T1" fmla="*/ 2009 h 2009"/>
                <a:gd name="T2" fmla="*/ 406 w 406"/>
                <a:gd name="T3" fmla="*/ 1844 h 2009"/>
                <a:gd name="T4" fmla="*/ 406 w 406"/>
                <a:gd name="T5" fmla="*/ 0 h 2009"/>
                <a:gd name="T6" fmla="*/ 0 w 406"/>
                <a:gd name="T7" fmla="*/ 124 h 2009"/>
                <a:gd name="T8" fmla="*/ 0 w 406"/>
                <a:gd name="T9" fmla="*/ 2009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009">
                  <a:moveTo>
                    <a:pt x="0" y="2009"/>
                  </a:moveTo>
                  <a:lnTo>
                    <a:pt x="406" y="1844"/>
                  </a:lnTo>
                  <a:lnTo>
                    <a:pt x="406" y="0"/>
                  </a:lnTo>
                  <a:lnTo>
                    <a:pt x="0" y="124"/>
                  </a:lnTo>
                  <a:lnTo>
                    <a:pt x="0" y="20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68" name="Freeform 23"/>
          <p:cNvSpPr>
            <a:spLocks/>
          </p:cNvSpPr>
          <p:nvPr/>
        </p:nvSpPr>
        <p:spPr bwMode="auto">
          <a:xfrm>
            <a:off x="2739010" y="3359505"/>
            <a:ext cx="610549" cy="3021166"/>
          </a:xfrm>
          <a:custGeom>
            <a:avLst/>
            <a:gdLst>
              <a:gd name="T0" fmla="*/ 0 w 406"/>
              <a:gd name="T1" fmla="*/ 2009 h 2009"/>
              <a:gd name="T2" fmla="*/ 406 w 406"/>
              <a:gd name="T3" fmla="*/ 1844 h 2009"/>
              <a:gd name="T4" fmla="*/ 406 w 406"/>
              <a:gd name="T5" fmla="*/ 0 h 2009"/>
              <a:gd name="T6" fmla="*/ 0 w 406"/>
              <a:gd name="T7" fmla="*/ 124 h 2009"/>
              <a:gd name="T8" fmla="*/ 0 w 406"/>
              <a:gd name="T9" fmla="*/ 2009 h 2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6" h="2009">
                <a:moveTo>
                  <a:pt x="0" y="2009"/>
                </a:moveTo>
                <a:lnTo>
                  <a:pt x="406" y="1844"/>
                </a:lnTo>
                <a:lnTo>
                  <a:pt x="406" y="0"/>
                </a:lnTo>
                <a:lnTo>
                  <a:pt x="0" y="124"/>
                </a:lnTo>
                <a:lnTo>
                  <a:pt x="0" y="200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9" name="Freeform 25"/>
          <p:cNvSpPr>
            <a:spLocks/>
          </p:cNvSpPr>
          <p:nvPr/>
        </p:nvSpPr>
        <p:spPr bwMode="auto">
          <a:xfrm>
            <a:off x="2739010" y="5192657"/>
            <a:ext cx="610549" cy="688748"/>
          </a:xfrm>
          <a:custGeom>
            <a:avLst/>
            <a:gdLst>
              <a:gd name="T0" fmla="*/ 0 w 406"/>
              <a:gd name="T1" fmla="*/ 0 h 458"/>
              <a:gd name="T2" fmla="*/ 0 w 406"/>
              <a:gd name="T3" fmla="*/ 249 h 458"/>
              <a:gd name="T4" fmla="*/ 0 w 406"/>
              <a:gd name="T5" fmla="*/ 458 h 458"/>
              <a:gd name="T6" fmla="*/ 0 w 406"/>
              <a:gd name="T7" fmla="*/ 249 h 458"/>
              <a:gd name="T8" fmla="*/ 406 w 406"/>
              <a:gd name="T9" fmla="*/ 125 h 458"/>
              <a:gd name="T10" fmla="*/ 406 w 406"/>
              <a:gd name="T11" fmla="*/ 121 h 458"/>
              <a:gd name="T12" fmla="*/ 0 w 406"/>
              <a:gd name="T13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6" h="458">
                <a:moveTo>
                  <a:pt x="0" y="0"/>
                </a:moveTo>
                <a:lnTo>
                  <a:pt x="0" y="249"/>
                </a:lnTo>
                <a:lnTo>
                  <a:pt x="0" y="458"/>
                </a:lnTo>
                <a:lnTo>
                  <a:pt x="0" y="249"/>
                </a:lnTo>
                <a:lnTo>
                  <a:pt x="406" y="125"/>
                </a:lnTo>
                <a:lnTo>
                  <a:pt x="406" y="121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0" name="Freeform 27"/>
          <p:cNvSpPr>
            <a:spLocks/>
          </p:cNvSpPr>
          <p:nvPr/>
        </p:nvSpPr>
        <p:spPr bwMode="auto">
          <a:xfrm>
            <a:off x="2129964" y="5192657"/>
            <a:ext cx="609046" cy="935373"/>
          </a:xfrm>
          <a:custGeom>
            <a:avLst/>
            <a:gdLst>
              <a:gd name="T0" fmla="*/ 405 w 405"/>
              <a:gd name="T1" fmla="*/ 0 h 622"/>
              <a:gd name="T2" fmla="*/ 0 w 405"/>
              <a:gd name="T3" fmla="*/ 121 h 622"/>
              <a:gd name="T4" fmla="*/ 0 w 405"/>
              <a:gd name="T5" fmla="*/ 622 h 622"/>
              <a:gd name="T6" fmla="*/ 0 w 405"/>
              <a:gd name="T7" fmla="*/ 125 h 622"/>
              <a:gd name="T8" fmla="*/ 405 w 405"/>
              <a:gd name="T9" fmla="*/ 249 h 622"/>
              <a:gd name="T10" fmla="*/ 405 w 405"/>
              <a:gd name="T11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5" h="622">
                <a:moveTo>
                  <a:pt x="405" y="0"/>
                </a:moveTo>
                <a:lnTo>
                  <a:pt x="0" y="121"/>
                </a:lnTo>
                <a:lnTo>
                  <a:pt x="0" y="622"/>
                </a:lnTo>
                <a:lnTo>
                  <a:pt x="0" y="125"/>
                </a:lnTo>
                <a:lnTo>
                  <a:pt x="405" y="249"/>
                </a:lnTo>
                <a:lnTo>
                  <a:pt x="40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1" name="Freeform 29"/>
          <p:cNvSpPr>
            <a:spLocks/>
          </p:cNvSpPr>
          <p:nvPr/>
        </p:nvSpPr>
        <p:spPr bwMode="auto">
          <a:xfrm>
            <a:off x="2129964" y="5380634"/>
            <a:ext cx="609046" cy="1000038"/>
          </a:xfrm>
          <a:custGeom>
            <a:avLst/>
            <a:gdLst>
              <a:gd name="T0" fmla="*/ 0 w 405"/>
              <a:gd name="T1" fmla="*/ 0 h 665"/>
              <a:gd name="T2" fmla="*/ 0 w 405"/>
              <a:gd name="T3" fmla="*/ 497 h 665"/>
              <a:gd name="T4" fmla="*/ 0 w 405"/>
              <a:gd name="T5" fmla="*/ 500 h 665"/>
              <a:gd name="T6" fmla="*/ 405 w 405"/>
              <a:gd name="T7" fmla="*/ 665 h 665"/>
              <a:gd name="T8" fmla="*/ 405 w 405"/>
              <a:gd name="T9" fmla="*/ 124 h 665"/>
              <a:gd name="T10" fmla="*/ 0 w 405"/>
              <a:gd name="T11" fmla="*/ 0 h 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5" h="665">
                <a:moveTo>
                  <a:pt x="0" y="0"/>
                </a:moveTo>
                <a:lnTo>
                  <a:pt x="0" y="497"/>
                </a:lnTo>
                <a:lnTo>
                  <a:pt x="0" y="500"/>
                </a:lnTo>
                <a:lnTo>
                  <a:pt x="405" y="665"/>
                </a:lnTo>
                <a:lnTo>
                  <a:pt x="405" y="124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2" name="Freeform 30"/>
          <p:cNvSpPr>
            <a:spLocks/>
          </p:cNvSpPr>
          <p:nvPr/>
        </p:nvSpPr>
        <p:spPr bwMode="auto">
          <a:xfrm>
            <a:off x="2739010" y="5567107"/>
            <a:ext cx="0" cy="813565"/>
          </a:xfrm>
          <a:custGeom>
            <a:avLst/>
            <a:gdLst>
              <a:gd name="T0" fmla="*/ 0 h 541"/>
              <a:gd name="T1" fmla="*/ 541 h 541"/>
              <a:gd name="T2" fmla="*/ 209 h 541"/>
              <a:gd name="T3" fmla="*/ 0 h 54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541">
                <a:moveTo>
                  <a:pt x="0" y="0"/>
                </a:moveTo>
                <a:lnTo>
                  <a:pt x="0" y="541"/>
                </a:lnTo>
                <a:lnTo>
                  <a:pt x="0" y="209"/>
                </a:lnTo>
                <a:lnTo>
                  <a:pt x="0" y="0"/>
                </a:lnTo>
                <a:close/>
              </a:path>
            </a:pathLst>
          </a:custGeom>
          <a:solidFill>
            <a:srgbClr val="3299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3" name="Freeform 31"/>
          <p:cNvSpPr>
            <a:spLocks/>
          </p:cNvSpPr>
          <p:nvPr/>
        </p:nvSpPr>
        <p:spPr bwMode="auto">
          <a:xfrm>
            <a:off x="2739010" y="5567107"/>
            <a:ext cx="0" cy="813565"/>
          </a:xfrm>
          <a:custGeom>
            <a:avLst/>
            <a:gdLst>
              <a:gd name="T0" fmla="*/ 0 h 541"/>
              <a:gd name="T1" fmla="*/ 541 h 541"/>
              <a:gd name="T2" fmla="*/ 209 h 541"/>
              <a:gd name="T3" fmla="*/ 0 h 54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541">
                <a:moveTo>
                  <a:pt x="0" y="0"/>
                </a:moveTo>
                <a:lnTo>
                  <a:pt x="0" y="541"/>
                </a:lnTo>
                <a:lnTo>
                  <a:pt x="0" y="20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9" name="Group 55"/>
          <p:cNvGrpSpPr/>
          <p:nvPr/>
        </p:nvGrpSpPr>
        <p:grpSpPr>
          <a:xfrm>
            <a:off x="2129964" y="5380634"/>
            <a:ext cx="1219595" cy="974473"/>
            <a:chOff x="7527607" y="4584168"/>
            <a:chExt cx="1219595" cy="1188015"/>
          </a:xfrm>
        </p:grpSpPr>
        <p:sp>
          <p:nvSpPr>
            <p:cNvPr id="275" name="Freeform 24"/>
            <p:cNvSpPr>
              <a:spLocks/>
            </p:cNvSpPr>
            <p:nvPr/>
          </p:nvSpPr>
          <p:spPr bwMode="auto">
            <a:xfrm>
              <a:off x="8136653" y="4584168"/>
              <a:ext cx="610549" cy="688748"/>
            </a:xfrm>
            <a:custGeom>
              <a:avLst/>
              <a:gdLst>
                <a:gd name="T0" fmla="*/ 0 w 406"/>
                <a:gd name="T1" fmla="*/ 0 h 458"/>
                <a:gd name="T2" fmla="*/ 0 w 406"/>
                <a:gd name="T3" fmla="*/ 249 h 458"/>
                <a:gd name="T4" fmla="*/ 0 w 406"/>
                <a:gd name="T5" fmla="*/ 458 h 458"/>
                <a:gd name="T6" fmla="*/ 0 w 406"/>
                <a:gd name="T7" fmla="*/ 249 h 458"/>
                <a:gd name="T8" fmla="*/ 406 w 406"/>
                <a:gd name="T9" fmla="*/ 125 h 458"/>
                <a:gd name="T10" fmla="*/ 406 w 406"/>
                <a:gd name="T11" fmla="*/ 121 h 458"/>
                <a:gd name="T12" fmla="*/ 0 w 406"/>
                <a:gd name="T13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6" h="458">
                  <a:moveTo>
                    <a:pt x="0" y="0"/>
                  </a:moveTo>
                  <a:lnTo>
                    <a:pt x="0" y="249"/>
                  </a:lnTo>
                  <a:lnTo>
                    <a:pt x="0" y="458"/>
                  </a:lnTo>
                  <a:lnTo>
                    <a:pt x="0" y="249"/>
                  </a:lnTo>
                  <a:lnTo>
                    <a:pt x="406" y="125"/>
                  </a:lnTo>
                  <a:lnTo>
                    <a:pt x="406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6" name="Freeform 26"/>
            <p:cNvSpPr>
              <a:spLocks/>
            </p:cNvSpPr>
            <p:nvPr/>
          </p:nvSpPr>
          <p:spPr bwMode="auto">
            <a:xfrm>
              <a:off x="7527607" y="4584168"/>
              <a:ext cx="609046" cy="935373"/>
            </a:xfrm>
            <a:custGeom>
              <a:avLst/>
              <a:gdLst>
                <a:gd name="T0" fmla="*/ 405 w 405"/>
                <a:gd name="T1" fmla="*/ 0 h 622"/>
                <a:gd name="T2" fmla="*/ 0 w 405"/>
                <a:gd name="T3" fmla="*/ 121 h 622"/>
                <a:gd name="T4" fmla="*/ 0 w 405"/>
                <a:gd name="T5" fmla="*/ 622 h 622"/>
                <a:gd name="T6" fmla="*/ 0 w 405"/>
                <a:gd name="T7" fmla="*/ 125 h 622"/>
                <a:gd name="T8" fmla="*/ 405 w 405"/>
                <a:gd name="T9" fmla="*/ 249 h 622"/>
                <a:gd name="T10" fmla="*/ 405 w 405"/>
                <a:gd name="T11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5" h="622">
                  <a:moveTo>
                    <a:pt x="405" y="0"/>
                  </a:moveTo>
                  <a:lnTo>
                    <a:pt x="0" y="121"/>
                  </a:lnTo>
                  <a:lnTo>
                    <a:pt x="0" y="622"/>
                  </a:lnTo>
                  <a:lnTo>
                    <a:pt x="0" y="125"/>
                  </a:lnTo>
                  <a:lnTo>
                    <a:pt x="405" y="249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7527607" y="4772145"/>
              <a:ext cx="609046" cy="1000038"/>
            </a:xfrm>
            <a:custGeom>
              <a:avLst/>
              <a:gdLst>
                <a:gd name="T0" fmla="*/ 0 w 405"/>
                <a:gd name="T1" fmla="*/ 0 h 665"/>
                <a:gd name="T2" fmla="*/ 0 w 405"/>
                <a:gd name="T3" fmla="*/ 497 h 665"/>
                <a:gd name="T4" fmla="*/ 0 w 405"/>
                <a:gd name="T5" fmla="*/ 500 h 665"/>
                <a:gd name="T6" fmla="*/ 405 w 405"/>
                <a:gd name="T7" fmla="*/ 665 h 665"/>
                <a:gd name="T8" fmla="*/ 405 w 405"/>
                <a:gd name="T9" fmla="*/ 124 h 665"/>
                <a:gd name="T10" fmla="*/ 0 w 405"/>
                <a:gd name="T11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5" h="665">
                  <a:moveTo>
                    <a:pt x="0" y="0"/>
                  </a:moveTo>
                  <a:lnTo>
                    <a:pt x="0" y="497"/>
                  </a:lnTo>
                  <a:lnTo>
                    <a:pt x="0" y="500"/>
                  </a:lnTo>
                  <a:lnTo>
                    <a:pt x="405" y="665"/>
                  </a:lnTo>
                  <a:lnTo>
                    <a:pt x="405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8" name="Freeform 32"/>
            <p:cNvSpPr>
              <a:spLocks/>
            </p:cNvSpPr>
            <p:nvPr/>
          </p:nvSpPr>
          <p:spPr bwMode="auto">
            <a:xfrm>
              <a:off x="8136653" y="4772145"/>
              <a:ext cx="610549" cy="1000038"/>
            </a:xfrm>
            <a:custGeom>
              <a:avLst/>
              <a:gdLst>
                <a:gd name="T0" fmla="*/ 406 w 406"/>
                <a:gd name="T1" fmla="*/ 0 h 665"/>
                <a:gd name="T2" fmla="*/ 0 w 406"/>
                <a:gd name="T3" fmla="*/ 124 h 665"/>
                <a:gd name="T4" fmla="*/ 0 w 406"/>
                <a:gd name="T5" fmla="*/ 333 h 665"/>
                <a:gd name="T6" fmla="*/ 0 w 406"/>
                <a:gd name="T7" fmla="*/ 665 h 665"/>
                <a:gd name="T8" fmla="*/ 406 w 406"/>
                <a:gd name="T9" fmla="*/ 500 h 665"/>
                <a:gd name="T10" fmla="*/ 406 w 406"/>
                <a:gd name="T11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665">
                  <a:moveTo>
                    <a:pt x="406" y="0"/>
                  </a:moveTo>
                  <a:lnTo>
                    <a:pt x="0" y="124"/>
                  </a:lnTo>
                  <a:lnTo>
                    <a:pt x="0" y="333"/>
                  </a:lnTo>
                  <a:lnTo>
                    <a:pt x="0" y="665"/>
                  </a:lnTo>
                  <a:lnTo>
                    <a:pt x="406" y="500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79" name="Freeform 33"/>
          <p:cNvSpPr>
            <a:spLocks/>
          </p:cNvSpPr>
          <p:nvPr/>
        </p:nvSpPr>
        <p:spPr bwMode="auto">
          <a:xfrm>
            <a:off x="2739010" y="5380634"/>
            <a:ext cx="610549" cy="1000038"/>
          </a:xfrm>
          <a:custGeom>
            <a:avLst/>
            <a:gdLst>
              <a:gd name="T0" fmla="*/ 406 w 406"/>
              <a:gd name="T1" fmla="*/ 0 h 665"/>
              <a:gd name="T2" fmla="*/ 0 w 406"/>
              <a:gd name="T3" fmla="*/ 124 h 665"/>
              <a:gd name="T4" fmla="*/ 0 w 406"/>
              <a:gd name="T5" fmla="*/ 333 h 665"/>
              <a:gd name="T6" fmla="*/ 0 w 406"/>
              <a:gd name="T7" fmla="*/ 665 h 665"/>
              <a:gd name="T8" fmla="*/ 406 w 406"/>
              <a:gd name="T9" fmla="*/ 500 h 665"/>
              <a:gd name="T10" fmla="*/ 406 w 406"/>
              <a:gd name="T11" fmla="*/ 0 h 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6" h="665">
                <a:moveTo>
                  <a:pt x="406" y="0"/>
                </a:moveTo>
                <a:lnTo>
                  <a:pt x="0" y="124"/>
                </a:lnTo>
                <a:lnTo>
                  <a:pt x="0" y="333"/>
                </a:lnTo>
                <a:lnTo>
                  <a:pt x="0" y="665"/>
                </a:lnTo>
                <a:lnTo>
                  <a:pt x="406" y="500"/>
                </a:lnTo>
                <a:lnTo>
                  <a:pt x="40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0" name="TextBox 279"/>
          <p:cNvSpPr txBox="1"/>
          <p:nvPr/>
        </p:nvSpPr>
        <p:spPr>
          <a:xfrm>
            <a:off x="2333290" y="5553789"/>
            <a:ext cx="81144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a typeface="Kozuka Gothic Pr6N B" panose="020B0800000000000000" pitchFamily="34" charset="-128"/>
              </a:rPr>
              <a:t>12</a:t>
            </a:r>
            <a:r>
              <a:rPr lang="id-ID" sz="2800" b="1" dirty="0">
                <a:solidFill>
                  <a:schemeClr val="bg1"/>
                </a:solidFill>
                <a:ea typeface="Kozuka Gothic Pr6N B" panose="020B0800000000000000" pitchFamily="34" charset="-128"/>
              </a:rPr>
              <a:t>%</a:t>
            </a:r>
          </a:p>
        </p:txBody>
      </p:sp>
      <p:sp>
        <p:nvSpPr>
          <p:cNvPr id="281" name="Freeform 17"/>
          <p:cNvSpPr>
            <a:spLocks/>
          </p:cNvSpPr>
          <p:nvPr/>
        </p:nvSpPr>
        <p:spPr bwMode="auto">
          <a:xfrm>
            <a:off x="952585" y="3052708"/>
            <a:ext cx="610549" cy="2954998"/>
          </a:xfrm>
          <a:custGeom>
            <a:avLst/>
            <a:gdLst>
              <a:gd name="T0" fmla="*/ 406 w 406"/>
              <a:gd name="T1" fmla="*/ 1965 h 1965"/>
              <a:gd name="T2" fmla="*/ 0 w 406"/>
              <a:gd name="T3" fmla="*/ 1802 h 1965"/>
              <a:gd name="T4" fmla="*/ 0 w 406"/>
              <a:gd name="T5" fmla="*/ 0 h 1965"/>
              <a:gd name="T6" fmla="*/ 406 w 406"/>
              <a:gd name="T7" fmla="*/ 121 h 1965"/>
              <a:gd name="T8" fmla="*/ 406 w 406"/>
              <a:gd name="T9" fmla="*/ 1965 h 1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6" h="1965">
                <a:moveTo>
                  <a:pt x="406" y="1965"/>
                </a:moveTo>
                <a:lnTo>
                  <a:pt x="0" y="1802"/>
                </a:lnTo>
                <a:lnTo>
                  <a:pt x="0" y="0"/>
                </a:lnTo>
                <a:lnTo>
                  <a:pt x="406" y="121"/>
                </a:lnTo>
                <a:lnTo>
                  <a:pt x="406" y="196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2" name="Freeform 19"/>
          <p:cNvSpPr>
            <a:spLocks/>
          </p:cNvSpPr>
          <p:nvPr/>
        </p:nvSpPr>
        <p:spPr bwMode="auto">
          <a:xfrm>
            <a:off x="343539" y="3052708"/>
            <a:ext cx="609046" cy="2956502"/>
          </a:xfrm>
          <a:custGeom>
            <a:avLst/>
            <a:gdLst>
              <a:gd name="T0" fmla="*/ 0 w 405"/>
              <a:gd name="T1" fmla="*/ 1966 h 1966"/>
              <a:gd name="T2" fmla="*/ 405 w 405"/>
              <a:gd name="T3" fmla="*/ 1804 h 1966"/>
              <a:gd name="T4" fmla="*/ 405 w 405"/>
              <a:gd name="T5" fmla="*/ 0 h 1966"/>
              <a:gd name="T6" fmla="*/ 0 w 405"/>
              <a:gd name="T7" fmla="*/ 121 h 1966"/>
              <a:gd name="T8" fmla="*/ 0 w 405"/>
              <a:gd name="T9" fmla="*/ 1966 h 1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5" h="1966">
                <a:moveTo>
                  <a:pt x="0" y="1966"/>
                </a:moveTo>
                <a:lnTo>
                  <a:pt x="405" y="1804"/>
                </a:lnTo>
                <a:lnTo>
                  <a:pt x="405" y="0"/>
                </a:lnTo>
                <a:lnTo>
                  <a:pt x="0" y="121"/>
                </a:lnTo>
                <a:lnTo>
                  <a:pt x="0" y="196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3" name="Freeform 21"/>
          <p:cNvSpPr>
            <a:spLocks/>
          </p:cNvSpPr>
          <p:nvPr/>
        </p:nvSpPr>
        <p:spPr bwMode="auto">
          <a:xfrm>
            <a:off x="343539" y="3240684"/>
            <a:ext cx="609046" cy="3021166"/>
          </a:xfrm>
          <a:custGeom>
            <a:avLst/>
            <a:gdLst>
              <a:gd name="T0" fmla="*/ 405 w 405"/>
              <a:gd name="T1" fmla="*/ 2009 h 2009"/>
              <a:gd name="T2" fmla="*/ 0 w 405"/>
              <a:gd name="T3" fmla="*/ 1844 h 2009"/>
              <a:gd name="T4" fmla="*/ 0 w 405"/>
              <a:gd name="T5" fmla="*/ 0 h 2009"/>
              <a:gd name="T6" fmla="*/ 405 w 405"/>
              <a:gd name="T7" fmla="*/ 124 h 2009"/>
              <a:gd name="T8" fmla="*/ 405 w 405"/>
              <a:gd name="T9" fmla="*/ 2009 h 2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5" h="2009">
                <a:moveTo>
                  <a:pt x="405" y="2009"/>
                </a:moveTo>
                <a:lnTo>
                  <a:pt x="0" y="1844"/>
                </a:lnTo>
                <a:lnTo>
                  <a:pt x="0" y="0"/>
                </a:lnTo>
                <a:lnTo>
                  <a:pt x="405" y="124"/>
                </a:lnTo>
                <a:lnTo>
                  <a:pt x="405" y="200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0" name="Group 44"/>
          <p:cNvGrpSpPr/>
          <p:nvPr/>
        </p:nvGrpSpPr>
        <p:grpSpPr>
          <a:xfrm>
            <a:off x="339941" y="3142185"/>
            <a:ext cx="1219595" cy="3209142"/>
            <a:chOff x="7527607" y="2563040"/>
            <a:chExt cx="1219595" cy="3209142"/>
          </a:xfrm>
        </p:grpSpPr>
        <p:sp>
          <p:nvSpPr>
            <p:cNvPr id="285" name="Freeform 16"/>
            <p:cNvSpPr>
              <a:spLocks/>
            </p:cNvSpPr>
            <p:nvPr/>
          </p:nvSpPr>
          <p:spPr bwMode="auto">
            <a:xfrm>
              <a:off x="8136653" y="2563040"/>
              <a:ext cx="610549" cy="2954998"/>
            </a:xfrm>
            <a:custGeom>
              <a:avLst/>
              <a:gdLst>
                <a:gd name="T0" fmla="*/ 406 w 406"/>
                <a:gd name="T1" fmla="*/ 1965 h 1965"/>
                <a:gd name="T2" fmla="*/ 0 w 406"/>
                <a:gd name="T3" fmla="*/ 1802 h 1965"/>
                <a:gd name="T4" fmla="*/ 0 w 406"/>
                <a:gd name="T5" fmla="*/ 0 h 1965"/>
                <a:gd name="T6" fmla="*/ 406 w 406"/>
                <a:gd name="T7" fmla="*/ 121 h 1965"/>
                <a:gd name="T8" fmla="*/ 406 w 406"/>
                <a:gd name="T9" fmla="*/ 1965 h 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1965">
                  <a:moveTo>
                    <a:pt x="406" y="1965"/>
                  </a:moveTo>
                  <a:lnTo>
                    <a:pt x="0" y="1802"/>
                  </a:lnTo>
                  <a:lnTo>
                    <a:pt x="0" y="0"/>
                  </a:lnTo>
                  <a:lnTo>
                    <a:pt x="406" y="121"/>
                  </a:lnTo>
                  <a:lnTo>
                    <a:pt x="406" y="196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6" name="Freeform 18"/>
            <p:cNvSpPr>
              <a:spLocks/>
            </p:cNvSpPr>
            <p:nvPr/>
          </p:nvSpPr>
          <p:spPr bwMode="auto">
            <a:xfrm>
              <a:off x="7527607" y="2563040"/>
              <a:ext cx="609046" cy="2956502"/>
            </a:xfrm>
            <a:custGeom>
              <a:avLst/>
              <a:gdLst>
                <a:gd name="T0" fmla="*/ 0 w 405"/>
                <a:gd name="T1" fmla="*/ 1966 h 1966"/>
                <a:gd name="T2" fmla="*/ 405 w 405"/>
                <a:gd name="T3" fmla="*/ 1804 h 1966"/>
                <a:gd name="T4" fmla="*/ 405 w 405"/>
                <a:gd name="T5" fmla="*/ 0 h 1966"/>
                <a:gd name="T6" fmla="*/ 0 w 405"/>
                <a:gd name="T7" fmla="*/ 121 h 1966"/>
                <a:gd name="T8" fmla="*/ 0 w 405"/>
                <a:gd name="T9" fmla="*/ 1966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1966">
                  <a:moveTo>
                    <a:pt x="0" y="1966"/>
                  </a:moveTo>
                  <a:lnTo>
                    <a:pt x="405" y="1804"/>
                  </a:lnTo>
                  <a:lnTo>
                    <a:pt x="405" y="0"/>
                  </a:lnTo>
                  <a:lnTo>
                    <a:pt x="0" y="121"/>
                  </a:lnTo>
                  <a:lnTo>
                    <a:pt x="0" y="19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527607" y="2751016"/>
              <a:ext cx="609046" cy="3021166"/>
            </a:xfrm>
            <a:custGeom>
              <a:avLst/>
              <a:gdLst>
                <a:gd name="T0" fmla="*/ 405 w 405"/>
                <a:gd name="T1" fmla="*/ 2009 h 2009"/>
                <a:gd name="T2" fmla="*/ 0 w 405"/>
                <a:gd name="T3" fmla="*/ 1844 h 2009"/>
                <a:gd name="T4" fmla="*/ 0 w 405"/>
                <a:gd name="T5" fmla="*/ 0 h 2009"/>
                <a:gd name="T6" fmla="*/ 405 w 405"/>
                <a:gd name="T7" fmla="*/ 124 h 2009"/>
                <a:gd name="T8" fmla="*/ 405 w 405"/>
                <a:gd name="T9" fmla="*/ 2009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009">
                  <a:moveTo>
                    <a:pt x="405" y="2009"/>
                  </a:moveTo>
                  <a:lnTo>
                    <a:pt x="0" y="1844"/>
                  </a:lnTo>
                  <a:lnTo>
                    <a:pt x="0" y="0"/>
                  </a:lnTo>
                  <a:lnTo>
                    <a:pt x="405" y="124"/>
                  </a:lnTo>
                  <a:lnTo>
                    <a:pt x="405" y="200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8" name="Freeform 22"/>
            <p:cNvSpPr>
              <a:spLocks/>
            </p:cNvSpPr>
            <p:nvPr/>
          </p:nvSpPr>
          <p:spPr bwMode="auto">
            <a:xfrm>
              <a:off x="8136653" y="2751016"/>
              <a:ext cx="610549" cy="3021166"/>
            </a:xfrm>
            <a:custGeom>
              <a:avLst/>
              <a:gdLst>
                <a:gd name="T0" fmla="*/ 0 w 406"/>
                <a:gd name="T1" fmla="*/ 2009 h 2009"/>
                <a:gd name="T2" fmla="*/ 406 w 406"/>
                <a:gd name="T3" fmla="*/ 1844 h 2009"/>
                <a:gd name="T4" fmla="*/ 406 w 406"/>
                <a:gd name="T5" fmla="*/ 0 h 2009"/>
                <a:gd name="T6" fmla="*/ 0 w 406"/>
                <a:gd name="T7" fmla="*/ 124 h 2009"/>
                <a:gd name="T8" fmla="*/ 0 w 406"/>
                <a:gd name="T9" fmla="*/ 2009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009">
                  <a:moveTo>
                    <a:pt x="0" y="2009"/>
                  </a:moveTo>
                  <a:lnTo>
                    <a:pt x="406" y="1844"/>
                  </a:lnTo>
                  <a:lnTo>
                    <a:pt x="406" y="0"/>
                  </a:lnTo>
                  <a:lnTo>
                    <a:pt x="0" y="124"/>
                  </a:lnTo>
                  <a:lnTo>
                    <a:pt x="0" y="200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9" name="Freeform 23"/>
          <p:cNvSpPr>
            <a:spLocks/>
          </p:cNvSpPr>
          <p:nvPr/>
        </p:nvSpPr>
        <p:spPr bwMode="auto">
          <a:xfrm>
            <a:off x="952585" y="3240684"/>
            <a:ext cx="610549" cy="3021166"/>
          </a:xfrm>
          <a:custGeom>
            <a:avLst/>
            <a:gdLst>
              <a:gd name="T0" fmla="*/ 0 w 406"/>
              <a:gd name="T1" fmla="*/ 2009 h 2009"/>
              <a:gd name="T2" fmla="*/ 406 w 406"/>
              <a:gd name="T3" fmla="*/ 1844 h 2009"/>
              <a:gd name="T4" fmla="*/ 406 w 406"/>
              <a:gd name="T5" fmla="*/ 0 h 2009"/>
              <a:gd name="T6" fmla="*/ 0 w 406"/>
              <a:gd name="T7" fmla="*/ 124 h 2009"/>
              <a:gd name="T8" fmla="*/ 0 w 406"/>
              <a:gd name="T9" fmla="*/ 2009 h 2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6" h="2009">
                <a:moveTo>
                  <a:pt x="0" y="2009"/>
                </a:moveTo>
                <a:lnTo>
                  <a:pt x="406" y="1844"/>
                </a:lnTo>
                <a:lnTo>
                  <a:pt x="406" y="0"/>
                </a:lnTo>
                <a:lnTo>
                  <a:pt x="0" y="124"/>
                </a:lnTo>
                <a:lnTo>
                  <a:pt x="0" y="200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0" name="Freeform 25"/>
          <p:cNvSpPr>
            <a:spLocks/>
          </p:cNvSpPr>
          <p:nvPr/>
        </p:nvSpPr>
        <p:spPr bwMode="auto">
          <a:xfrm>
            <a:off x="952585" y="5073836"/>
            <a:ext cx="610549" cy="688748"/>
          </a:xfrm>
          <a:custGeom>
            <a:avLst/>
            <a:gdLst>
              <a:gd name="T0" fmla="*/ 0 w 406"/>
              <a:gd name="T1" fmla="*/ 0 h 458"/>
              <a:gd name="T2" fmla="*/ 0 w 406"/>
              <a:gd name="T3" fmla="*/ 249 h 458"/>
              <a:gd name="T4" fmla="*/ 0 w 406"/>
              <a:gd name="T5" fmla="*/ 458 h 458"/>
              <a:gd name="T6" fmla="*/ 0 w 406"/>
              <a:gd name="T7" fmla="*/ 249 h 458"/>
              <a:gd name="T8" fmla="*/ 406 w 406"/>
              <a:gd name="T9" fmla="*/ 125 h 458"/>
              <a:gd name="T10" fmla="*/ 406 w 406"/>
              <a:gd name="T11" fmla="*/ 121 h 458"/>
              <a:gd name="T12" fmla="*/ 0 w 406"/>
              <a:gd name="T13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6" h="458">
                <a:moveTo>
                  <a:pt x="0" y="0"/>
                </a:moveTo>
                <a:lnTo>
                  <a:pt x="0" y="249"/>
                </a:lnTo>
                <a:lnTo>
                  <a:pt x="0" y="458"/>
                </a:lnTo>
                <a:lnTo>
                  <a:pt x="0" y="249"/>
                </a:lnTo>
                <a:lnTo>
                  <a:pt x="406" y="125"/>
                </a:lnTo>
                <a:lnTo>
                  <a:pt x="406" y="121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1" name="Freeform 27"/>
          <p:cNvSpPr>
            <a:spLocks/>
          </p:cNvSpPr>
          <p:nvPr/>
        </p:nvSpPr>
        <p:spPr bwMode="auto">
          <a:xfrm>
            <a:off x="343539" y="5073836"/>
            <a:ext cx="609046" cy="935373"/>
          </a:xfrm>
          <a:custGeom>
            <a:avLst/>
            <a:gdLst>
              <a:gd name="T0" fmla="*/ 405 w 405"/>
              <a:gd name="T1" fmla="*/ 0 h 622"/>
              <a:gd name="T2" fmla="*/ 0 w 405"/>
              <a:gd name="T3" fmla="*/ 121 h 622"/>
              <a:gd name="T4" fmla="*/ 0 w 405"/>
              <a:gd name="T5" fmla="*/ 622 h 622"/>
              <a:gd name="T6" fmla="*/ 0 w 405"/>
              <a:gd name="T7" fmla="*/ 125 h 622"/>
              <a:gd name="T8" fmla="*/ 405 w 405"/>
              <a:gd name="T9" fmla="*/ 249 h 622"/>
              <a:gd name="T10" fmla="*/ 405 w 405"/>
              <a:gd name="T11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5" h="622">
                <a:moveTo>
                  <a:pt x="405" y="0"/>
                </a:moveTo>
                <a:lnTo>
                  <a:pt x="0" y="121"/>
                </a:lnTo>
                <a:lnTo>
                  <a:pt x="0" y="622"/>
                </a:lnTo>
                <a:lnTo>
                  <a:pt x="0" y="125"/>
                </a:lnTo>
                <a:lnTo>
                  <a:pt x="405" y="249"/>
                </a:lnTo>
                <a:lnTo>
                  <a:pt x="40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2" name="Freeform 29"/>
          <p:cNvSpPr>
            <a:spLocks/>
          </p:cNvSpPr>
          <p:nvPr/>
        </p:nvSpPr>
        <p:spPr bwMode="auto">
          <a:xfrm>
            <a:off x="343539" y="5261813"/>
            <a:ext cx="609046" cy="1000038"/>
          </a:xfrm>
          <a:custGeom>
            <a:avLst/>
            <a:gdLst>
              <a:gd name="T0" fmla="*/ 0 w 405"/>
              <a:gd name="T1" fmla="*/ 0 h 665"/>
              <a:gd name="T2" fmla="*/ 0 w 405"/>
              <a:gd name="T3" fmla="*/ 497 h 665"/>
              <a:gd name="T4" fmla="*/ 0 w 405"/>
              <a:gd name="T5" fmla="*/ 500 h 665"/>
              <a:gd name="T6" fmla="*/ 405 w 405"/>
              <a:gd name="T7" fmla="*/ 665 h 665"/>
              <a:gd name="T8" fmla="*/ 405 w 405"/>
              <a:gd name="T9" fmla="*/ 124 h 665"/>
              <a:gd name="T10" fmla="*/ 0 w 405"/>
              <a:gd name="T11" fmla="*/ 0 h 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5" h="665">
                <a:moveTo>
                  <a:pt x="0" y="0"/>
                </a:moveTo>
                <a:lnTo>
                  <a:pt x="0" y="497"/>
                </a:lnTo>
                <a:lnTo>
                  <a:pt x="0" y="500"/>
                </a:lnTo>
                <a:lnTo>
                  <a:pt x="405" y="665"/>
                </a:lnTo>
                <a:lnTo>
                  <a:pt x="405" y="124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3" name="Freeform 30"/>
          <p:cNvSpPr>
            <a:spLocks/>
          </p:cNvSpPr>
          <p:nvPr/>
        </p:nvSpPr>
        <p:spPr bwMode="auto">
          <a:xfrm>
            <a:off x="952585" y="5448286"/>
            <a:ext cx="0" cy="813565"/>
          </a:xfrm>
          <a:custGeom>
            <a:avLst/>
            <a:gdLst>
              <a:gd name="T0" fmla="*/ 0 h 541"/>
              <a:gd name="T1" fmla="*/ 541 h 541"/>
              <a:gd name="T2" fmla="*/ 209 h 541"/>
              <a:gd name="T3" fmla="*/ 0 h 54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541">
                <a:moveTo>
                  <a:pt x="0" y="0"/>
                </a:moveTo>
                <a:lnTo>
                  <a:pt x="0" y="541"/>
                </a:lnTo>
                <a:lnTo>
                  <a:pt x="0" y="209"/>
                </a:lnTo>
                <a:lnTo>
                  <a:pt x="0" y="0"/>
                </a:lnTo>
                <a:close/>
              </a:path>
            </a:pathLst>
          </a:custGeom>
          <a:solidFill>
            <a:srgbClr val="3299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4" name="Freeform 31"/>
          <p:cNvSpPr>
            <a:spLocks/>
          </p:cNvSpPr>
          <p:nvPr/>
        </p:nvSpPr>
        <p:spPr bwMode="auto">
          <a:xfrm>
            <a:off x="952585" y="5448286"/>
            <a:ext cx="0" cy="813565"/>
          </a:xfrm>
          <a:custGeom>
            <a:avLst/>
            <a:gdLst>
              <a:gd name="T0" fmla="*/ 0 h 541"/>
              <a:gd name="T1" fmla="*/ 541 h 541"/>
              <a:gd name="T2" fmla="*/ 209 h 541"/>
              <a:gd name="T3" fmla="*/ 0 h 54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541">
                <a:moveTo>
                  <a:pt x="0" y="0"/>
                </a:moveTo>
                <a:lnTo>
                  <a:pt x="0" y="541"/>
                </a:lnTo>
                <a:lnTo>
                  <a:pt x="0" y="20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1" name="Group 55"/>
          <p:cNvGrpSpPr/>
          <p:nvPr/>
        </p:nvGrpSpPr>
        <p:grpSpPr>
          <a:xfrm>
            <a:off x="343539" y="5680696"/>
            <a:ext cx="1219595" cy="555589"/>
            <a:chOff x="7527607" y="4584168"/>
            <a:chExt cx="1219595" cy="1188015"/>
          </a:xfrm>
          <a:solidFill>
            <a:schemeClr val="accent6"/>
          </a:solidFill>
        </p:grpSpPr>
        <p:sp>
          <p:nvSpPr>
            <p:cNvPr id="296" name="Freeform 24"/>
            <p:cNvSpPr>
              <a:spLocks/>
            </p:cNvSpPr>
            <p:nvPr/>
          </p:nvSpPr>
          <p:spPr bwMode="auto">
            <a:xfrm>
              <a:off x="8136653" y="4584168"/>
              <a:ext cx="610549" cy="688748"/>
            </a:xfrm>
            <a:custGeom>
              <a:avLst/>
              <a:gdLst>
                <a:gd name="T0" fmla="*/ 0 w 406"/>
                <a:gd name="T1" fmla="*/ 0 h 458"/>
                <a:gd name="T2" fmla="*/ 0 w 406"/>
                <a:gd name="T3" fmla="*/ 249 h 458"/>
                <a:gd name="T4" fmla="*/ 0 w 406"/>
                <a:gd name="T5" fmla="*/ 458 h 458"/>
                <a:gd name="T6" fmla="*/ 0 w 406"/>
                <a:gd name="T7" fmla="*/ 249 h 458"/>
                <a:gd name="T8" fmla="*/ 406 w 406"/>
                <a:gd name="T9" fmla="*/ 125 h 458"/>
                <a:gd name="T10" fmla="*/ 406 w 406"/>
                <a:gd name="T11" fmla="*/ 121 h 458"/>
                <a:gd name="T12" fmla="*/ 0 w 406"/>
                <a:gd name="T13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6" h="458">
                  <a:moveTo>
                    <a:pt x="0" y="0"/>
                  </a:moveTo>
                  <a:lnTo>
                    <a:pt x="0" y="249"/>
                  </a:lnTo>
                  <a:lnTo>
                    <a:pt x="0" y="458"/>
                  </a:lnTo>
                  <a:lnTo>
                    <a:pt x="0" y="249"/>
                  </a:lnTo>
                  <a:lnTo>
                    <a:pt x="406" y="125"/>
                  </a:lnTo>
                  <a:lnTo>
                    <a:pt x="406" y="1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7" name="Freeform 26"/>
            <p:cNvSpPr>
              <a:spLocks/>
            </p:cNvSpPr>
            <p:nvPr/>
          </p:nvSpPr>
          <p:spPr bwMode="auto">
            <a:xfrm>
              <a:off x="7527607" y="4584168"/>
              <a:ext cx="609046" cy="935373"/>
            </a:xfrm>
            <a:custGeom>
              <a:avLst/>
              <a:gdLst>
                <a:gd name="T0" fmla="*/ 405 w 405"/>
                <a:gd name="T1" fmla="*/ 0 h 622"/>
                <a:gd name="T2" fmla="*/ 0 w 405"/>
                <a:gd name="T3" fmla="*/ 121 h 622"/>
                <a:gd name="T4" fmla="*/ 0 w 405"/>
                <a:gd name="T5" fmla="*/ 622 h 622"/>
                <a:gd name="T6" fmla="*/ 0 w 405"/>
                <a:gd name="T7" fmla="*/ 125 h 622"/>
                <a:gd name="T8" fmla="*/ 405 w 405"/>
                <a:gd name="T9" fmla="*/ 249 h 622"/>
                <a:gd name="T10" fmla="*/ 405 w 405"/>
                <a:gd name="T11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5" h="622">
                  <a:moveTo>
                    <a:pt x="405" y="0"/>
                  </a:moveTo>
                  <a:lnTo>
                    <a:pt x="0" y="121"/>
                  </a:lnTo>
                  <a:lnTo>
                    <a:pt x="0" y="622"/>
                  </a:lnTo>
                  <a:lnTo>
                    <a:pt x="0" y="125"/>
                  </a:lnTo>
                  <a:lnTo>
                    <a:pt x="405" y="249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8" name="Freeform 28"/>
            <p:cNvSpPr>
              <a:spLocks/>
            </p:cNvSpPr>
            <p:nvPr/>
          </p:nvSpPr>
          <p:spPr bwMode="auto">
            <a:xfrm>
              <a:off x="7527607" y="4772145"/>
              <a:ext cx="609046" cy="1000038"/>
            </a:xfrm>
            <a:custGeom>
              <a:avLst/>
              <a:gdLst>
                <a:gd name="T0" fmla="*/ 0 w 405"/>
                <a:gd name="T1" fmla="*/ 0 h 665"/>
                <a:gd name="T2" fmla="*/ 0 w 405"/>
                <a:gd name="T3" fmla="*/ 497 h 665"/>
                <a:gd name="T4" fmla="*/ 0 w 405"/>
                <a:gd name="T5" fmla="*/ 500 h 665"/>
                <a:gd name="T6" fmla="*/ 405 w 405"/>
                <a:gd name="T7" fmla="*/ 665 h 665"/>
                <a:gd name="T8" fmla="*/ 405 w 405"/>
                <a:gd name="T9" fmla="*/ 124 h 665"/>
                <a:gd name="T10" fmla="*/ 0 w 405"/>
                <a:gd name="T11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5" h="665">
                  <a:moveTo>
                    <a:pt x="0" y="0"/>
                  </a:moveTo>
                  <a:lnTo>
                    <a:pt x="0" y="497"/>
                  </a:lnTo>
                  <a:lnTo>
                    <a:pt x="0" y="500"/>
                  </a:lnTo>
                  <a:lnTo>
                    <a:pt x="405" y="665"/>
                  </a:lnTo>
                  <a:lnTo>
                    <a:pt x="405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8136653" y="4772145"/>
              <a:ext cx="610549" cy="1000038"/>
            </a:xfrm>
            <a:custGeom>
              <a:avLst/>
              <a:gdLst>
                <a:gd name="T0" fmla="*/ 406 w 406"/>
                <a:gd name="T1" fmla="*/ 0 h 665"/>
                <a:gd name="T2" fmla="*/ 0 w 406"/>
                <a:gd name="T3" fmla="*/ 124 h 665"/>
                <a:gd name="T4" fmla="*/ 0 w 406"/>
                <a:gd name="T5" fmla="*/ 333 h 665"/>
                <a:gd name="T6" fmla="*/ 0 w 406"/>
                <a:gd name="T7" fmla="*/ 665 h 665"/>
                <a:gd name="T8" fmla="*/ 406 w 406"/>
                <a:gd name="T9" fmla="*/ 500 h 665"/>
                <a:gd name="T10" fmla="*/ 406 w 406"/>
                <a:gd name="T11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665">
                  <a:moveTo>
                    <a:pt x="406" y="0"/>
                  </a:moveTo>
                  <a:lnTo>
                    <a:pt x="0" y="124"/>
                  </a:lnTo>
                  <a:lnTo>
                    <a:pt x="0" y="333"/>
                  </a:lnTo>
                  <a:lnTo>
                    <a:pt x="0" y="665"/>
                  </a:lnTo>
                  <a:lnTo>
                    <a:pt x="406" y="500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0" name="Freeform 33"/>
          <p:cNvSpPr>
            <a:spLocks/>
          </p:cNvSpPr>
          <p:nvPr/>
        </p:nvSpPr>
        <p:spPr bwMode="auto">
          <a:xfrm>
            <a:off x="952585" y="5261813"/>
            <a:ext cx="610549" cy="1000038"/>
          </a:xfrm>
          <a:custGeom>
            <a:avLst/>
            <a:gdLst>
              <a:gd name="T0" fmla="*/ 406 w 406"/>
              <a:gd name="T1" fmla="*/ 0 h 665"/>
              <a:gd name="T2" fmla="*/ 0 w 406"/>
              <a:gd name="T3" fmla="*/ 124 h 665"/>
              <a:gd name="T4" fmla="*/ 0 w 406"/>
              <a:gd name="T5" fmla="*/ 333 h 665"/>
              <a:gd name="T6" fmla="*/ 0 w 406"/>
              <a:gd name="T7" fmla="*/ 665 h 665"/>
              <a:gd name="T8" fmla="*/ 406 w 406"/>
              <a:gd name="T9" fmla="*/ 500 h 665"/>
              <a:gd name="T10" fmla="*/ 406 w 406"/>
              <a:gd name="T11" fmla="*/ 0 h 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6" h="665">
                <a:moveTo>
                  <a:pt x="406" y="0"/>
                </a:moveTo>
                <a:lnTo>
                  <a:pt x="0" y="124"/>
                </a:lnTo>
                <a:lnTo>
                  <a:pt x="0" y="333"/>
                </a:lnTo>
                <a:lnTo>
                  <a:pt x="0" y="665"/>
                </a:lnTo>
                <a:lnTo>
                  <a:pt x="406" y="500"/>
                </a:lnTo>
                <a:lnTo>
                  <a:pt x="40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1" name="TextBox 300"/>
          <p:cNvSpPr txBox="1"/>
          <p:nvPr/>
        </p:nvSpPr>
        <p:spPr>
          <a:xfrm>
            <a:off x="626214" y="5434968"/>
            <a:ext cx="652743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a typeface="Kozuka Gothic Pr6N B" panose="020B0800000000000000" pitchFamily="34" charset="-128"/>
              </a:rPr>
              <a:t>6</a:t>
            </a:r>
            <a:r>
              <a:rPr lang="id-ID" sz="2800" b="1" dirty="0">
                <a:solidFill>
                  <a:schemeClr val="bg1"/>
                </a:solidFill>
                <a:ea typeface="Kozuka Gothic Pr6N B" panose="020B0800000000000000" pitchFamily="34" charset="-128"/>
              </a:rPr>
              <a:t>%</a:t>
            </a:r>
          </a:p>
        </p:txBody>
      </p:sp>
      <p:sp>
        <p:nvSpPr>
          <p:cNvPr id="302" name="Прямоугольник 301"/>
          <p:cNvSpPr/>
          <p:nvPr/>
        </p:nvSpPr>
        <p:spPr>
          <a:xfrm>
            <a:off x="-776843" y="2092759"/>
            <a:ext cx="3467979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Одноклассники/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однокурсники</a:t>
            </a:r>
          </a:p>
        </p:txBody>
      </p:sp>
      <p:sp>
        <p:nvSpPr>
          <p:cNvPr id="304" name="Прямоугольник 303"/>
          <p:cNvSpPr/>
          <p:nvPr/>
        </p:nvSpPr>
        <p:spPr>
          <a:xfrm>
            <a:off x="1451389" y="2105593"/>
            <a:ext cx="2575241" cy="689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Газеты,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журналы</a:t>
            </a:r>
          </a:p>
        </p:txBody>
      </p:sp>
      <p:sp>
        <p:nvSpPr>
          <p:cNvPr id="305" name="Прямоугольник 304"/>
          <p:cNvSpPr/>
          <p:nvPr/>
        </p:nvSpPr>
        <p:spPr>
          <a:xfrm>
            <a:off x="3282348" y="2101191"/>
            <a:ext cx="2575241" cy="689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Знакомые,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близкие</a:t>
            </a:r>
          </a:p>
        </p:txBody>
      </p:sp>
      <p:sp>
        <p:nvSpPr>
          <p:cNvPr id="306" name="Прямоугольник 305"/>
          <p:cNvSpPr/>
          <p:nvPr/>
        </p:nvSpPr>
        <p:spPr>
          <a:xfrm>
            <a:off x="4748196" y="2087699"/>
            <a:ext cx="3235805" cy="56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Телевидение</a:t>
            </a:r>
          </a:p>
        </p:txBody>
      </p:sp>
      <p:sp>
        <p:nvSpPr>
          <p:cNvPr id="307" name="Прямоугольник 306"/>
          <p:cNvSpPr/>
          <p:nvPr/>
        </p:nvSpPr>
        <p:spPr>
          <a:xfrm>
            <a:off x="6468025" y="2088851"/>
            <a:ext cx="3235805" cy="56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</a:t>
            </a:r>
          </a:p>
        </p:txBody>
      </p:sp>
      <p:sp>
        <p:nvSpPr>
          <p:cNvPr id="138" name="Заголовок 2"/>
          <p:cNvSpPr txBox="1">
            <a:spLocks/>
          </p:cNvSpPr>
          <p:nvPr/>
        </p:nvSpPr>
        <p:spPr>
          <a:xfrm>
            <a:off x="68986" y="214626"/>
            <a:ext cx="9001964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ИСТОЧНИКИ ИНФОРМАЦИИ, ИСПОЛЬЗУЕМЫЕ УЧАЩЕЙСЯ МОЛОДЕЖЬЮ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  <p:bldP spid="232" grpId="0"/>
      <p:bldP spid="259" grpId="0"/>
      <p:bldP spid="280" grpId="0"/>
      <p:bldP spid="301" grpId="0"/>
      <p:bldP spid="302" grpId="0"/>
      <p:bldP spid="304" grpId="0"/>
      <p:bldP spid="305" grpId="0"/>
      <p:bldP spid="306" grpId="0"/>
      <p:bldP spid="3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Прямоугольник 302"/>
          <p:cNvSpPr/>
          <p:nvPr/>
        </p:nvSpPr>
        <p:spPr>
          <a:xfrm>
            <a:off x="0" y="0"/>
            <a:ext cx="9153437" cy="685800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accent3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Freeform 61"/>
          <p:cNvSpPr>
            <a:spLocks/>
          </p:cNvSpPr>
          <p:nvPr/>
        </p:nvSpPr>
        <p:spPr bwMode="auto">
          <a:xfrm>
            <a:off x="402088" y="2949155"/>
            <a:ext cx="609046" cy="2956502"/>
          </a:xfrm>
          <a:custGeom>
            <a:avLst/>
            <a:gdLst>
              <a:gd name="T0" fmla="*/ 0 w 405"/>
              <a:gd name="T1" fmla="*/ 1966 h 1966"/>
              <a:gd name="T2" fmla="*/ 405 w 405"/>
              <a:gd name="T3" fmla="*/ 1803 h 1966"/>
              <a:gd name="T4" fmla="*/ 405 w 405"/>
              <a:gd name="T5" fmla="*/ 0 h 1966"/>
              <a:gd name="T6" fmla="*/ 0 w 405"/>
              <a:gd name="T7" fmla="*/ 121 h 1966"/>
              <a:gd name="T8" fmla="*/ 0 w 405"/>
              <a:gd name="T9" fmla="*/ 1966 h 1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5" h="1966">
                <a:moveTo>
                  <a:pt x="0" y="1966"/>
                </a:moveTo>
                <a:lnTo>
                  <a:pt x="405" y="1803"/>
                </a:lnTo>
                <a:lnTo>
                  <a:pt x="405" y="0"/>
                </a:lnTo>
                <a:lnTo>
                  <a:pt x="0" y="121"/>
                </a:lnTo>
                <a:lnTo>
                  <a:pt x="0" y="196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Freeform 63"/>
          <p:cNvSpPr>
            <a:spLocks/>
          </p:cNvSpPr>
          <p:nvPr/>
        </p:nvSpPr>
        <p:spPr bwMode="auto">
          <a:xfrm>
            <a:off x="398051" y="2944709"/>
            <a:ext cx="609046" cy="3021166"/>
          </a:xfrm>
          <a:custGeom>
            <a:avLst/>
            <a:gdLst>
              <a:gd name="T0" fmla="*/ 405 w 405"/>
              <a:gd name="T1" fmla="*/ 2009 h 2009"/>
              <a:gd name="T2" fmla="*/ 0 w 405"/>
              <a:gd name="T3" fmla="*/ 1843 h 2009"/>
              <a:gd name="T4" fmla="*/ 0 w 405"/>
              <a:gd name="T5" fmla="*/ 0 h 2009"/>
              <a:gd name="T6" fmla="*/ 405 w 405"/>
              <a:gd name="T7" fmla="*/ 123 h 2009"/>
              <a:gd name="T8" fmla="*/ 405 w 405"/>
              <a:gd name="T9" fmla="*/ 2009 h 2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5" h="2009">
                <a:moveTo>
                  <a:pt x="405" y="2009"/>
                </a:moveTo>
                <a:lnTo>
                  <a:pt x="0" y="1843"/>
                </a:lnTo>
                <a:lnTo>
                  <a:pt x="0" y="0"/>
                </a:lnTo>
                <a:lnTo>
                  <a:pt x="405" y="123"/>
                </a:lnTo>
                <a:lnTo>
                  <a:pt x="405" y="200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Freeform 71"/>
          <p:cNvSpPr>
            <a:spLocks/>
          </p:cNvSpPr>
          <p:nvPr/>
        </p:nvSpPr>
        <p:spPr bwMode="auto">
          <a:xfrm>
            <a:off x="401059" y="3646991"/>
            <a:ext cx="606038" cy="2049701"/>
          </a:xfrm>
          <a:custGeom>
            <a:avLst/>
            <a:gdLst>
              <a:gd name="T0" fmla="*/ 403 w 403"/>
              <a:gd name="T1" fmla="*/ 0 h 1363"/>
              <a:gd name="T2" fmla="*/ 0 w 403"/>
              <a:gd name="T3" fmla="*/ 119 h 1363"/>
              <a:gd name="T4" fmla="*/ 0 w 403"/>
              <a:gd name="T5" fmla="*/ 1363 h 1363"/>
              <a:gd name="T6" fmla="*/ 0 w 403"/>
              <a:gd name="T7" fmla="*/ 135 h 1363"/>
              <a:gd name="T8" fmla="*/ 403 w 403"/>
              <a:gd name="T9" fmla="*/ 257 h 1363"/>
              <a:gd name="T10" fmla="*/ 403 w 403"/>
              <a:gd name="T11" fmla="*/ 0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" h="1363">
                <a:moveTo>
                  <a:pt x="403" y="0"/>
                </a:moveTo>
                <a:lnTo>
                  <a:pt x="0" y="119"/>
                </a:lnTo>
                <a:lnTo>
                  <a:pt x="0" y="1363"/>
                </a:lnTo>
                <a:lnTo>
                  <a:pt x="0" y="135"/>
                </a:lnTo>
                <a:lnTo>
                  <a:pt x="403" y="257"/>
                </a:lnTo>
                <a:lnTo>
                  <a:pt x="40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Freeform 75"/>
          <p:cNvSpPr>
            <a:spLocks/>
          </p:cNvSpPr>
          <p:nvPr/>
        </p:nvSpPr>
        <p:spPr bwMode="auto">
          <a:xfrm>
            <a:off x="401059" y="3850006"/>
            <a:ext cx="606038" cy="2115869"/>
          </a:xfrm>
          <a:custGeom>
            <a:avLst/>
            <a:gdLst>
              <a:gd name="T0" fmla="*/ 0 w 403"/>
              <a:gd name="T1" fmla="*/ 0 h 1407"/>
              <a:gd name="T2" fmla="*/ 0 w 403"/>
              <a:gd name="T3" fmla="*/ 1228 h 1407"/>
              <a:gd name="T4" fmla="*/ 0 w 403"/>
              <a:gd name="T5" fmla="*/ 1241 h 1407"/>
              <a:gd name="T6" fmla="*/ 403 w 403"/>
              <a:gd name="T7" fmla="*/ 1407 h 1407"/>
              <a:gd name="T8" fmla="*/ 403 w 403"/>
              <a:gd name="T9" fmla="*/ 122 h 1407"/>
              <a:gd name="T10" fmla="*/ 0 w 403"/>
              <a:gd name="T11" fmla="*/ 0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" h="1407">
                <a:moveTo>
                  <a:pt x="0" y="0"/>
                </a:moveTo>
                <a:lnTo>
                  <a:pt x="0" y="1228"/>
                </a:lnTo>
                <a:lnTo>
                  <a:pt x="0" y="1241"/>
                </a:lnTo>
                <a:lnTo>
                  <a:pt x="403" y="1407"/>
                </a:lnTo>
                <a:lnTo>
                  <a:pt x="403" y="12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5" name="Freeform 17"/>
          <p:cNvSpPr>
            <a:spLocks/>
          </p:cNvSpPr>
          <p:nvPr/>
        </p:nvSpPr>
        <p:spPr bwMode="auto">
          <a:xfrm>
            <a:off x="6659323" y="2889973"/>
            <a:ext cx="610549" cy="2954998"/>
          </a:xfrm>
          <a:custGeom>
            <a:avLst/>
            <a:gdLst>
              <a:gd name="T0" fmla="*/ 406 w 406"/>
              <a:gd name="T1" fmla="*/ 1965 h 1965"/>
              <a:gd name="T2" fmla="*/ 0 w 406"/>
              <a:gd name="T3" fmla="*/ 1802 h 1965"/>
              <a:gd name="T4" fmla="*/ 0 w 406"/>
              <a:gd name="T5" fmla="*/ 0 h 1965"/>
              <a:gd name="T6" fmla="*/ 406 w 406"/>
              <a:gd name="T7" fmla="*/ 121 h 1965"/>
              <a:gd name="T8" fmla="*/ 406 w 406"/>
              <a:gd name="T9" fmla="*/ 1965 h 1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6" h="1965">
                <a:moveTo>
                  <a:pt x="406" y="1965"/>
                </a:moveTo>
                <a:lnTo>
                  <a:pt x="0" y="1802"/>
                </a:lnTo>
                <a:lnTo>
                  <a:pt x="0" y="0"/>
                </a:lnTo>
                <a:lnTo>
                  <a:pt x="406" y="121"/>
                </a:lnTo>
                <a:lnTo>
                  <a:pt x="406" y="196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3" name="Freeform 23"/>
          <p:cNvSpPr>
            <a:spLocks/>
          </p:cNvSpPr>
          <p:nvPr/>
        </p:nvSpPr>
        <p:spPr bwMode="auto">
          <a:xfrm>
            <a:off x="6468025" y="3066905"/>
            <a:ext cx="610549" cy="3021166"/>
          </a:xfrm>
          <a:custGeom>
            <a:avLst/>
            <a:gdLst>
              <a:gd name="T0" fmla="*/ 0 w 406"/>
              <a:gd name="T1" fmla="*/ 2009 h 2009"/>
              <a:gd name="T2" fmla="*/ 406 w 406"/>
              <a:gd name="T3" fmla="*/ 1844 h 2009"/>
              <a:gd name="T4" fmla="*/ 406 w 406"/>
              <a:gd name="T5" fmla="*/ 0 h 2009"/>
              <a:gd name="T6" fmla="*/ 0 w 406"/>
              <a:gd name="T7" fmla="*/ 124 h 2009"/>
              <a:gd name="T8" fmla="*/ 0 w 406"/>
              <a:gd name="T9" fmla="*/ 2009 h 2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6" h="2009">
                <a:moveTo>
                  <a:pt x="0" y="2009"/>
                </a:moveTo>
                <a:lnTo>
                  <a:pt x="406" y="1844"/>
                </a:lnTo>
                <a:lnTo>
                  <a:pt x="406" y="0"/>
                </a:lnTo>
                <a:lnTo>
                  <a:pt x="0" y="124"/>
                </a:lnTo>
                <a:lnTo>
                  <a:pt x="0" y="200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4" name="Freeform 25"/>
          <p:cNvSpPr>
            <a:spLocks/>
          </p:cNvSpPr>
          <p:nvPr/>
        </p:nvSpPr>
        <p:spPr bwMode="auto">
          <a:xfrm>
            <a:off x="6468025" y="4900057"/>
            <a:ext cx="610549" cy="688748"/>
          </a:xfrm>
          <a:custGeom>
            <a:avLst/>
            <a:gdLst>
              <a:gd name="T0" fmla="*/ 0 w 406"/>
              <a:gd name="T1" fmla="*/ 0 h 458"/>
              <a:gd name="T2" fmla="*/ 0 w 406"/>
              <a:gd name="T3" fmla="*/ 249 h 458"/>
              <a:gd name="T4" fmla="*/ 0 w 406"/>
              <a:gd name="T5" fmla="*/ 458 h 458"/>
              <a:gd name="T6" fmla="*/ 0 w 406"/>
              <a:gd name="T7" fmla="*/ 249 h 458"/>
              <a:gd name="T8" fmla="*/ 406 w 406"/>
              <a:gd name="T9" fmla="*/ 125 h 458"/>
              <a:gd name="T10" fmla="*/ 406 w 406"/>
              <a:gd name="T11" fmla="*/ 121 h 458"/>
              <a:gd name="T12" fmla="*/ 0 w 406"/>
              <a:gd name="T13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6" h="458">
                <a:moveTo>
                  <a:pt x="0" y="0"/>
                </a:moveTo>
                <a:lnTo>
                  <a:pt x="0" y="249"/>
                </a:lnTo>
                <a:lnTo>
                  <a:pt x="0" y="458"/>
                </a:lnTo>
                <a:lnTo>
                  <a:pt x="0" y="249"/>
                </a:lnTo>
                <a:lnTo>
                  <a:pt x="406" y="125"/>
                </a:lnTo>
                <a:lnTo>
                  <a:pt x="406" y="121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4" name="Freeform 33"/>
          <p:cNvSpPr>
            <a:spLocks/>
          </p:cNvSpPr>
          <p:nvPr/>
        </p:nvSpPr>
        <p:spPr bwMode="auto">
          <a:xfrm>
            <a:off x="6468025" y="5088034"/>
            <a:ext cx="610549" cy="1000038"/>
          </a:xfrm>
          <a:custGeom>
            <a:avLst/>
            <a:gdLst>
              <a:gd name="T0" fmla="*/ 406 w 406"/>
              <a:gd name="T1" fmla="*/ 0 h 665"/>
              <a:gd name="T2" fmla="*/ 0 w 406"/>
              <a:gd name="T3" fmla="*/ 124 h 665"/>
              <a:gd name="T4" fmla="*/ 0 w 406"/>
              <a:gd name="T5" fmla="*/ 333 h 665"/>
              <a:gd name="T6" fmla="*/ 0 w 406"/>
              <a:gd name="T7" fmla="*/ 665 h 665"/>
              <a:gd name="T8" fmla="*/ 406 w 406"/>
              <a:gd name="T9" fmla="*/ 500 h 665"/>
              <a:gd name="T10" fmla="*/ 406 w 406"/>
              <a:gd name="T11" fmla="*/ 0 h 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6" h="665">
                <a:moveTo>
                  <a:pt x="406" y="0"/>
                </a:moveTo>
                <a:lnTo>
                  <a:pt x="0" y="124"/>
                </a:lnTo>
                <a:lnTo>
                  <a:pt x="0" y="333"/>
                </a:lnTo>
                <a:lnTo>
                  <a:pt x="0" y="665"/>
                </a:lnTo>
                <a:lnTo>
                  <a:pt x="406" y="500"/>
                </a:lnTo>
                <a:lnTo>
                  <a:pt x="40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4" name="Freeform 35"/>
          <p:cNvSpPr>
            <a:spLocks/>
          </p:cNvSpPr>
          <p:nvPr/>
        </p:nvSpPr>
        <p:spPr bwMode="auto">
          <a:xfrm>
            <a:off x="8489467" y="2822230"/>
            <a:ext cx="609046" cy="2954998"/>
          </a:xfrm>
          <a:custGeom>
            <a:avLst/>
            <a:gdLst>
              <a:gd name="T0" fmla="*/ 405 w 405"/>
              <a:gd name="T1" fmla="*/ 1965 h 1965"/>
              <a:gd name="T2" fmla="*/ 0 w 405"/>
              <a:gd name="T3" fmla="*/ 1802 h 1965"/>
              <a:gd name="T4" fmla="*/ 0 w 405"/>
              <a:gd name="T5" fmla="*/ 0 h 1965"/>
              <a:gd name="T6" fmla="*/ 405 w 405"/>
              <a:gd name="T7" fmla="*/ 121 h 1965"/>
              <a:gd name="T8" fmla="*/ 405 w 405"/>
              <a:gd name="T9" fmla="*/ 1965 h 1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5" h="1965">
                <a:moveTo>
                  <a:pt x="405" y="1965"/>
                </a:moveTo>
                <a:lnTo>
                  <a:pt x="0" y="1802"/>
                </a:lnTo>
                <a:lnTo>
                  <a:pt x="0" y="0"/>
                </a:lnTo>
                <a:lnTo>
                  <a:pt x="405" y="121"/>
                </a:lnTo>
                <a:lnTo>
                  <a:pt x="405" y="196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5" name="Freeform 37"/>
          <p:cNvSpPr>
            <a:spLocks/>
          </p:cNvSpPr>
          <p:nvPr/>
        </p:nvSpPr>
        <p:spPr bwMode="auto">
          <a:xfrm>
            <a:off x="7878918" y="2822230"/>
            <a:ext cx="610549" cy="2956502"/>
          </a:xfrm>
          <a:custGeom>
            <a:avLst/>
            <a:gdLst>
              <a:gd name="T0" fmla="*/ 0 w 406"/>
              <a:gd name="T1" fmla="*/ 1966 h 1966"/>
              <a:gd name="T2" fmla="*/ 406 w 406"/>
              <a:gd name="T3" fmla="*/ 1803 h 1966"/>
              <a:gd name="T4" fmla="*/ 406 w 406"/>
              <a:gd name="T5" fmla="*/ 0 h 1966"/>
              <a:gd name="T6" fmla="*/ 0 w 406"/>
              <a:gd name="T7" fmla="*/ 121 h 1966"/>
              <a:gd name="T8" fmla="*/ 0 w 406"/>
              <a:gd name="T9" fmla="*/ 1966 h 1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6" h="1966">
                <a:moveTo>
                  <a:pt x="0" y="1966"/>
                </a:moveTo>
                <a:lnTo>
                  <a:pt x="406" y="1803"/>
                </a:lnTo>
                <a:lnTo>
                  <a:pt x="406" y="0"/>
                </a:lnTo>
                <a:lnTo>
                  <a:pt x="0" y="121"/>
                </a:lnTo>
                <a:lnTo>
                  <a:pt x="0" y="196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6" name="Freeform 39"/>
          <p:cNvSpPr>
            <a:spLocks/>
          </p:cNvSpPr>
          <p:nvPr/>
        </p:nvSpPr>
        <p:spPr bwMode="auto">
          <a:xfrm>
            <a:off x="7766074" y="3040373"/>
            <a:ext cx="610549" cy="3021166"/>
          </a:xfrm>
          <a:custGeom>
            <a:avLst/>
            <a:gdLst>
              <a:gd name="T0" fmla="*/ 406 w 406"/>
              <a:gd name="T1" fmla="*/ 2009 h 2009"/>
              <a:gd name="T2" fmla="*/ 0 w 406"/>
              <a:gd name="T3" fmla="*/ 1843 h 2009"/>
              <a:gd name="T4" fmla="*/ 0 w 406"/>
              <a:gd name="T5" fmla="*/ 0 h 2009"/>
              <a:gd name="T6" fmla="*/ 406 w 406"/>
              <a:gd name="T7" fmla="*/ 123 h 2009"/>
              <a:gd name="T8" fmla="*/ 406 w 406"/>
              <a:gd name="T9" fmla="*/ 2009 h 2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6" h="2009">
                <a:moveTo>
                  <a:pt x="406" y="2009"/>
                </a:moveTo>
                <a:lnTo>
                  <a:pt x="0" y="1843"/>
                </a:lnTo>
                <a:lnTo>
                  <a:pt x="0" y="0"/>
                </a:lnTo>
                <a:lnTo>
                  <a:pt x="406" y="123"/>
                </a:lnTo>
                <a:lnTo>
                  <a:pt x="406" y="200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2" name="Freeform 41"/>
          <p:cNvSpPr>
            <a:spLocks/>
          </p:cNvSpPr>
          <p:nvPr/>
        </p:nvSpPr>
        <p:spPr bwMode="auto">
          <a:xfrm>
            <a:off x="8489467" y="3010207"/>
            <a:ext cx="609046" cy="3021166"/>
          </a:xfrm>
          <a:custGeom>
            <a:avLst/>
            <a:gdLst>
              <a:gd name="T0" fmla="*/ 0 w 405"/>
              <a:gd name="T1" fmla="*/ 2009 h 2009"/>
              <a:gd name="T2" fmla="*/ 405 w 405"/>
              <a:gd name="T3" fmla="*/ 1843 h 2009"/>
              <a:gd name="T4" fmla="*/ 405 w 405"/>
              <a:gd name="T5" fmla="*/ 0 h 2009"/>
              <a:gd name="T6" fmla="*/ 0 w 405"/>
              <a:gd name="T7" fmla="*/ 123 h 2009"/>
              <a:gd name="T8" fmla="*/ 0 w 405"/>
              <a:gd name="T9" fmla="*/ 2009 h 2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5" h="2009">
                <a:moveTo>
                  <a:pt x="0" y="2009"/>
                </a:moveTo>
                <a:lnTo>
                  <a:pt x="405" y="1843"/>
                </a:lnTo>
                <a:lnTo>
                  <a:pt x="405" y="0"/>
                </a:lnTo>
                <a:lnTo>
                  <a:pt x="0" y="123"/>
                </a:lnTo>
                <a:lnTo>
                  <a:pt x="0" y="200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3" name="Freeform 42"/>
          <p:cNvSpPr>
            <a:spLocks/>
          </p:cNvSpPr>
          <p:nvPr/>
        </p:nvSpPr>
        <p:spPr bwMode="auto">
          <a:xfrm>
            <a:off x="8359989" y="4341906"/>
            <a:ext cx="0" cy="374451"/>
          </a:xfrm>
          <a:custGeom>
            <a:avLst/>
            <a:gdLst>
              <a:gd name="T0" fmla="*/ 0 h 249"/>
              <a:gd name="T1" fmla="*/ 0 h 249"/>
              <a:gd name="T2" fmla="*/ 249 h 249"/>
              <a:gd name="T3" fmla="*/ 249 h 249"/>
              <a:gd name="T4" fmla="*/ 0 h 249"/>
              <a:gd name="T5" fmla="*/ 0 h 24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249">
                <a:moveTo>
                  <a:pt x="0" y="0"/>
                </a:moveTo>
                <a:lnTo>
                  <a:pt x="0" y="0"/>
                </a:lnTo>
                <a:lnTo>
                  <a:pt x="0" y="249"/>
                </a:lnTo>
                <a:lnTo>
                  <a:pt x="0" y="24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CD49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4" name="Freeform 43"/>
          <p:cNvSpPr>
            <a:spLocks/>
          </p:cNvSpPr>
          <p:nvPr/>
        </p:nvSpPr>
        <p:spPr bwMode="auto">
          <a:xfrm>
            <a:off x="8359989" y="4341906"/>
            <a:ext cx="0" cy="374451"/>
          </a:xfrm>
          <a:custGeom>
            <a:avLst/>
            <a:gdLst>
              <a:gd name="T0" fmla="*/ 0 h 249"/>
              <a:gd name="T1" fmla="*/ 0 h 249"/>
              <a:gd name="T2" fmla="*/ 249 h 249"/>
              <a:gd name="T3" fmla="*/ 249 h 249"/>
              <a:gd name="T4" fmla="*/ 0 h 249"/>
              <a:gd name="T5" fmla="*/ 0 h 24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249">
                <a:moveTo>
                  <a:pt x="0" y="0"/>
                </a:moveTo>
                <a:lnTo>
                  <a:pt x="0" y="0"/>
                </a:lnTo>
                <a:lnTo>
                  <a:pt x="0" y="249"/>
                </a:lnTo>
                <a:lnTo>
                  <a:pt x="0" y="24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5" name="Freeform 45"/>
          <p:cNvSpPr>
            <a:spLocks/>
          </p:cNvSpPr>
          <p:nvPr/>
        </p:nvSpPr>
        <p:spPr bwMode="auto">
          <a:xfrm>
            <a:off x="8489467" y="4438832"/>
            <a:ext cx="609046" cy="1338396"/>
          </a:xfrm>
          <a:custGeom>
            <a:avLst/>
            <a:gdLst>
              <a:gd name="T0" fmla="*/ 0 w 405"/>
              <a:gd name="T1" fmla="*/ 0 h 890"/>
              <a:gd name="T2" fmla="*/ 0 w 405"/>
              <a:gd name="T3" fmla="*/ 249 h 890"/>
              <a:gd name="T4" fmla="*/ 405 w 405"/>
              <a:gd name="T5" fmla="*/ 125 h 890"/>
              <a:gd name="T6" fmla="*/ 405 w 405"/>
              <a:gd name="T7" fmla="*/ 890 h 890"/>
              <a:gd name="T8" fmla="*/ 405 w 405"/>
              <a:gd name="T9" fmla="*/ 121 h 890"/>
              <a:gd name="T10" fmla="*/ 0 w 405"/>
              <a:gd name="T11" fmla="*/ 0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5" h="890">
                <a:moveTo>
                  <a:pt x="0" y="0"/>
                </a:moveTo>
                <a:lnTo>
                  <a:pt x="0" y="249"/>
                </a:lnTo>
                <a:lnTo>
                  <a:pt x="405" y="125"/>
                </a:lnTo>
                <a:lnTo>
                  <a:pt x="405" y="890"/>
                </a:lnTo>
                <a:lnTo>
                  <a:pt x="405" y="121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6" name="Freeform 46"/>
          <p:cNvSpPr>
            <a:spLocks/>
          </p:cNvSpPr>
          <p:nvPr/>
        </p:nvSpPr>
        <p:spPr bwMode="auto">
          <a:xfrm>
            <a:off x="7749440" y="4523868"/>
            <a:ext cx="0" cy="6015"/>
          </a:xfrm>
          <a:custGeom>
            <a:avLst/>
            <a:gdLst>
              <a:gd name="T0" fmla="*/ 0 h 4"/>
              <a:gd name="T1" fmla="*/ 0 h 4"/>
              <a:gd name="T2" fmla="*/ 4 h 4"/>
              <a:gd name="T3" fmla="*/ 0 h 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4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F9D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7" name="Freeform 47"/>
          <p:cNvSpPr>
            <a:spLocks/>
          </p:cNvSpPr>
          <p:nvPr/>
        </p:nvSpPr>
        <p:spPr bwMode="auto">
          <a:xfrm>
            <a:off x="7749440" y="4523868"/>
            <a:ext cx="0" cy="6015"/>
          </a:xfrm>
          <a:custGeom>
            <a:avLst/>
            <a:gdLst>
              <a:gd name="T0" fmla="*/ 0 h 4"/>
              <a:gd name="T1" fmla="*/ 0 h 4"/>
              <a:gd name="T2" fmla="*/ 4 h 4"/>
              <a:gd name="T3" fmla="*/ 0 h 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4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8" name="Freeform 49"/>
          <p:cNvSpPr>
            <a:spLocks/>
          </p:cNvSpPr>
          <p:nvPr/>
        </p:nvSpPr>
        <p:spPr bwMode="auto">
          <a:xfrm>
            <a:off x="7749440" y="4341906"/>
            <a:ext cx="610549" cy="1094778"/>
          </a:xfrm>
          <a:custGeom>
            <a:avLst/>
            <a:gdLst>
              <a:gd name="T0" fmla="*/ 406 w 406"/>
              <a:gd name="T1" fmla="*/ 0 h 728"/>
              <a:gd name="T2" fmla="*/ 0 w 406"/>
              <a:gd name="T3" fmla="*/ 121 h 728"/>
              <a:gd name="T4" fmla="*/ 0 w 406"/>
              <a:gd name="T5" fmla="*/ 125 h 728"/>
              <a:gd name="T6" fmla="*/ 406 w 406"/>
              <a:gd name="T7" fmla="*/ 249 h 728"/>
              <a:gd name="T8" fmla="*/ 406 w 406"/>
              <a:gd name="T9" fmla="*/ 728 h 728"/>
              <a:gd name="T10" fmla="*/ 406 w 406"/>
              <a:gd name="T11" fmla="*/ 728 h 728"/>
              <a:gd name="T12" fmla="*/ 406 w 406"/>
              <a:gd name="T13" fmla="*/ 249 h 728"/>
              <a:gd name="T14" fmla="*/ 406 w 406"/>
              <a:gd name="T15" fmla="*/ 0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6" h="728">
                <a:moveTo>
                  <a:pt x="406" y="0"/>
                </a:moveTo>
                <a:lnTo>
                  <a:pt x="0" y="121"/>
                </a:lnTo>
                <a:lnTo>
                  <a:pt x="0" y="125"/>
                </a:lnTo>
                <a:lnTo>
                  <a:pt x="406" y="249"/>
                </a:lnTo>
                <a:lnTo>
                  <a:pt x="406" y="728"/>
                </a:lnTo>
                <a:lnTo>
                  <a:pt x="406" y="728"/>
                </a:lnTo>
                <a:lnTo>
                  <a:pt x="406" y="249"/>
                </a:lnTo>
                <a:lnTo>
                  <a:pt x="40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9" name="Freeform 50"/>
          <p:cNvSpPr>
            <a:spLocks/>
          </p:cNvSpPr>
          <p:nvPr/>
        </p:nvSpPr>
        <p:spPr bwMode="auto">
          <a:xfrm>
            <a:off x="7749440" y="4529883"/>
            <a:ext cx="0" cy="1154930"/>
          </a:xfrm>
          <a:custGeom>
            <a:avLst/>
            <a:gdLst>
              <a:gd name="T0" fmla="*/ 0 h 768"/>
              <a:gd name="T1" fmla="*/ 768 h 768"/>
              <a:gd name="T2" fmla="*/ 766 h 768"/>
              <a:gd name="T3" fmla="*/ 0 h 768"/>
              <a:gd name="T4" fmla="*/ 0 h 76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768">
                <a:moveTo>
                  <a:pt x="0" y="0"/>
                </a:moveTo>
                <a:lnTo>
                  <a:pt x="0" y="768"/>
                </a:lnTo>
                <a:lnTo>
                  <a:pt x="0" y="76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C0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0" name="Freeform 51"/>
          <p:cNvSpPr>
            <a:spLocks/>
          </p:cNvSpPr>
          <p:nvPr/>
        </p:nvSpPr>
        <p:spPr bwMode="auto">
          <a:xfrm>
            <a:off x="7749440" y="4529883"/>
            <a:ext cx="0" cy="1154930"/>
          </a:xfrm>
          <a:custGeom>
            <a:avLst/>
            <a:gdLst>
              <a:gd name="T0" fmla="*/ 0 h 768"/>
              <a:gd name="T1" fmla="*/ 768 h 768"/>
              <a:gd name="T2" fmla="*/ 766 h 768"/>
              <a:gd name="T3" fmla="*/ 0 h 768"/>
              <a:gd name="T4" fmla="*/ 0 h 76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768">
                <a:moveTo>
                  <a:pt x="0" y="0"/>
                </a:moveTo>
                <a:lnTo>
                  <a:pt x="0" y="768"/>
                </a:lnTo>
                <a:lnTo>
                  <a:pt x="0" y="766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1" name="Freeform 53"/>
          <p:cNvSpPr>
            <a:spLocks/>
          </p:cNvSpPr>
          <p:nvPr/>
        </p:nvSpPr>
        <p:spPr bwMode="auto">
          <a:xfrm>
            <a:off x="7749440" y="4529883"/>
            <a:ext cx="610549" cy="1404564"/>
          </a:xfrm>
          <a:custGeom>
            <a:avLst/>
            <a:gdLst>
              <a:gd name="T0" fmla="*/ 0 w 406"/>
              <a:gd name="T1" fmla="*/ 0 h 934"/>
              <a:gd name="T2" fmla="*/ 0 w 406"/>
              <a:gd name="T3" fmla="*/ 766 h 934"/>
              <a:gd name="T4" fmla="*/ 0 w 406"/>
              <a:gd name="T5" fmla="*/ 768 h 934"/>
              <a:gd name="T6" fmla="*/ 406 w 406"/>
              <a:gd name="T7" fmla="*/ 934 h 934"/>
              <a:gd name="T8" fmla="*/ 406 w 406"/>
              <a:gd name="T9" fmla="*/ 603 h 934"/>
              <a:gd name="T10" fmla="*/ 406 w 406"/>
              <a:gd name="T11" fmla="*/ 124 h 934"/>
              <a:gd name="T12" fmla="*/ 0 w 406"/>
              <a:gd name="T13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6" h="934">
                <a:moveTo>
                  <a:pt x="0" y="0"/>
                </a:moveTo>
                <a:lnTo>
                  <a:pt x="0" y="766"/>
                </a:lnTo>
                <a:lnTo>
                  <a:pt x="0" y="768"/>
                </a:lnTo>
                <a:lnTo>
                  <a:pt x="406" y="934"/>
                </a:lnTo>
                <a:lnTo>
                  <a:pt x="406" y="603"/>
                </a:lnTo>
                <a:lnTo>
                  <a:pt x="406" y="124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2" name="Freeform 54"/>
          <p:cNvSpPr>
            <a:spLocks/>
          </p:cNvSpPr>
          <p:nvPr/>
        </p:nvSpPr>
        <p:spPr bwMode="auto">
          <a:xfrm>
            <a:off x="8359989" y="4716356"/>
            <a:ext cx="0" cy="1218091"/>
          </a:xfrm>
          <a:custGeom>
            <a:avLst/>
            <a:gdLst>
              <a:gd name="T0" fmla="*/ 0 h 810"/>
              <a:gd name="T1" fmla="*/ 0 h 810"/>
              <a:gd name="T2" fmla="*/ 479 h 810"/>
              <a:gd name="T3" fmla="*/ 810 h 810"/>
              <a:gd name="T4" fmla="*/ 0 h 81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810">
                <a:moveTo>
                  <a:pt x="0" y="0"/>
                </a:moveTo>
                <a:lnTo>
                  <a:pt x="0" y="0"/>
                </a:lnTo>
                <a:lnTo>
                  <a:pt x="0" y="479"/>
                </a:lnTo>
                <a:lnTo>
                  <a:pt x="0" y="810"/>
                </a:lnTo>
                <a:lnTo>
                  <a:pt x="0" y="0"/>
                </a:lnTo>
                <a:close/>
              </a:path>
            </a:pathLst>
          </a:custGeom>
          <a:solidFill>
            <a:srgbClr val="D74E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3" name="Freeform 55"/>
          <p:cNvSpPr>
            <a:spLocks/>
          </p:cNvSpPr>
          <p:nvPr/>
        </p:nvSpPr>
        <p:spPr bwMode="auto">
          <a:xfrm>
            <a:off x="8359989" y="4716356"/>
            <a:ext cx="0" cy="1218091"/>
          </a:xfrm>
          <a:custGeom>
            <a:avLst/>
            <a:gdLst>
              <a:gd name="T0" fmla="*/ 0 h 810"/>
              <a:gd name="T1" fmla="*/ 0 h 810"/>
              <a:gd name="T2" fmla="*/ 479 h 810"/>
              <a:gd name="T3" fmla="*/ 810 h 810"/>
              <a:gd name="T4" fmla="*/ 0 h 81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810">
                <a:moveTo>
                  <a:pt x="0" y="0"/>
                </a:moveTo>
                <a:lnTo>
                  <a:pt x="0" y="0"/>
                </a:lnTo>
                <a:lnTo>
                  <a:pt x="0" y="479"/>
                </a:lnTo>
                <a:lnTo>
                  <a:pt x="0" y="81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9" name="Freeform 57"/>
          <p:cNvSpPr>
            <a:spLocks/>
          </p:cNvSpPr>
          <p:nvPr/>
        </p:nvSpPr>
        <p:spPr bwMode="auto">
          <a:xfrm>
            <a:off x="8489467" y="4626809"/>
            <a:ext cx="609046" cy="1404564"/>
          </a:xfrm>
          <a:custGeom>
            <a:avLst/>
            <a:gdLst>
              <a:gd name="T0" fmla="*/ 405 w 405"/>
              <a:gd name="T1" fmla="*/ 0 h 934"/>
              <a:gd name="T2" fmla="*/ 0 w 405"/>
              <a:gd name="T3" fmla="*/ 124 h 934"/>
              <a:gd name="T4" fmla="*/ 0 w 405"/>
              <a:gd name="T5" fmla="*/ 934 h 934"/>
              <a:gd name="T6" fmla="*/ 405 w 405"/>
              <a:gd name="T7" fmla="*/ 768 h 934"/>
              <a:gd name="T8" fmla="*/ 405 w 405"/>
              <a:gd name="T9" fmla="*/ 765 h 934"/>
              <a:gd name="T10" fmla="*/ 405 w 405"/>
              <a:gd name="T11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5" h="934">
                <a:moveTo>
                  <a:pt x="405" y="0"/>
                </a:moveTo>
                <a:lnTo>
                  <a:pt x="0" y="124"/>
                </a:lnTo>
                <a:lnTo>
                  <a:pt x="0" y="934"/>
                </a:lnTo>
                <a:lnTo>
                  <a:pt x="405" y="768"/>
                </a:lnTo>
                <a:lnTo>
                  <a:pt x="405" y="765"/>
                </a:lnTo>
                <a:lnTo>
                  <a:pt x="40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" name="Group 31"/>
          <p:cNvGrpSpPr/>
          <p:nvPr/>
        </p:nvGrpSpPr>
        <p:grpSpPr>
          <a:xfrm>
            <a:off x="7475656" y="3108025"/>
            <a:ext cx="1226401" cy="3216662"/>
            <a:chOff x="6193906" y="2561535"/>
            <a:chExt cx="1226401" cy="3216662"/>
          </a:xfrm>
        </p:grpSpPr>
        <p:sp>
          <p:nvSpPr>
            <p:cNvPr id="198" name="Freeform 5"/>
            <p:cNvSpPr>
              <a:spLocks/>
            </p:cNvSpPr>
            <p:nvPr/>
          </p:nvSpPr>
          <p:spPr bwMode="auto">
            <a:xfrm>
              <a:off x="6807663" y="2561535"/>
              <a:ext cx="612644" cy="2962042"/>
            </a:xfrm>
            <a:custGeom>
              <a:avLst/>
              <a:gdLst>
                <a:gd name="T0" fmla="*/ 551 w 551"/>
                <a:gd name="T1" fmla="*/ 2664 h 2664"/>
                <a:gd name="T2" fmla="*/ 0 w 551"/>
                <a:gd name="T3" fmla="*/ 2443 h 2664"/>
                <a:gd name="T4" fmla="*/ 0 w 551"/>
                <a:gd name="T5" fmla="*/ 0 h 2664"/>
                <a:gd name="T6" fmla="*/ 551 w 551"/>
                <a:gd name="T7" fmla="*/ 164 h 2664"/>
                <a:gd name="T8" fmla="*/ 551 w 551"/>
                <a:gd name="T9" fmla="*/ 2664 h 2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1" h="2664">
                  <a:moveTo>
                    <a:pt x="551" y="2664"/>
                  </a:moveTo>
                  <a:lnTo>
                    <a:pt x="0" y="2443"/>
                  </a:lnTo>
                  <a:lnTo>
                    <a:pt x="0" y="0"/>
                  </a:lnTo>
                  <a:lnTo>
                    <a:pt x="551" y="164"/>
                  </a:lnTo>
                  <a:lnTo>
                    <a:pt x="551" y="26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9" name="Freeform 6"/>
            <p:cNvSpPr>
              <a:spLocks/>
            </p:cNvSpPr>
            <p:nvPr/>
          </p:nvSpPr>
          <p:spPr bwMode="auto">
            <a:xfrm>
              <a:off x="6193906" y="2561535"/>
              <a:ext cx="613757" cy="2964266"/>
            </a:xfrm>
            <a:custGeom>
              <a:avLst/>
              <a:gdLst>
                <a:gd name="T0" fmla="*/ 0 w 552"/>
                <a:gd name="T1" fmla="*/ 2666 h 2666"/>
                <a:gd name="T2" fmla="*/ 552 w 552"/>
                <a:gd name="T3" fmla="*/ 2445 h 2666"/>
                <a:gd name="T4" fmla="*/ 552 w 552"/>
                <a:gd name="T5" fmla="*/ 0 h 2666"/>
                <a:gd name="T6" fmla="*/ 0 w 552"/>
                <a:gd name="T7" fmla="*/ 164 h 2666"/>
                <a:gd name="T8" fmla="*/ 0 w 552"/>
                <a:gd name="T9" fmla="*/ 2666 h 2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2" h="2666">
                  <a:moveTo>
                    <a:pt x="0" y="2666"/>
                  </a:moveTo>
                  <a:lnTo>
                    <a:pt x="552" y="2445"/>
                  </a:lnTo>
                  <a:lnTo>
                    <a:pt x="552" y="0"/>
                  </a:lnTo>
                  <a:lnTo>
                    <a:pt x="0" y="164"/>
                  </a:lnTo>
                  <a:lnTo>
                    <a:pt x="0" y="266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0" name="Freeform 7"/>
            <p:cNvSpPr>
              <a:spLocks/>
            </p:cNvSpPr>
            <p:nvPr/>
          </p:nvSpPr>
          <p:spPr bwMode="auto">
            <a:xfrm>
              <a:off x="6193906" y="2749442"/>
              <a:ext cx="613757" cy="3028755"/>
            </a:xfrm>
            <a:custGeom>
              <a:avLst/>
              <a:gdLst>
                <a:gd name="T0" fmla="*/ 552 w 552"/>
                <a:gd name="T1" fmla="*/ 2724 h 2724"/>
                <a:gd name="T2" fmla="*/ 0 w 552"/>
                <a:gd name="T3" fmla="*/ 2500 h 2724"/>
                <a:gd name="T4" fmla="*/ 0 w 552"/>
                <a:gd name="T5" fmla="*/ 0 h 2724"/>
                <a:gd name="T6" fmla="*/ 552 w 552"/>
                <a:gd name="T7" fmla="*/ 168 h 2724"/>
                <a:gd name="T8" fmla="*/ 552 w 552"/>
                <a:gd name="T9" fmla="*/ 2724 h 2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2" h="2724">
                  <a:moveTo>
                    <a:pt x="552" y="2724"/>
                  </a:moveTo>
                  <a:lnTo>
                    <a:pt x="0" y="2500"/>
                  </a:lnTo>
                  <a:lnTo>
                    <a:pt x="0" y="0"/>
                  </a:lnTo>
                  <a:lnTo>
                    <a:pt x="552" y="168"/>
                  </a:lnTo>
                  <a:lnTo>
                    <a:pt x="552" y="27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1" name="Freeform 8"/>
            <p:cNvSpPr>
              <a:spLocks/>
            </p:cNvSpPr>
            <p:nvPr/>
          </p:nvSpPr>
          <p:spPr bwMode="auto">
            <a:xfrm>
              <a:off x="6807663" y="2749442"/>
              <a:ext cx="612644" cy="3028755"/>
            </a:xfrm>
            <a:custGeom>
              <a:avLst/>
              <a:gdLst>
                <a:gd name="T0" fmla="*/ 0 w 551"/>
                <a:gd name="T1" fmla="*/ 2724 h 2724"/>
                <a:gd name="T2" fmla="*/ 551 w 551"/>
                <a:gd name="T3" fmla="*/ 2500 h 2724"/>
                <a:gd name="T4" fmla="*/ 551 w 551"/>
                <a:gd name="T5" fmla="*/ 0 h 2724"/>
                <a:gd name="T6" fmla="*/ 0 w 551"/>
                <a:gd name="T7" fmla="*/ 168 h 2724"/>
                <a:gd name="T8" fmla="*/ 0 w 551"/>
                <a:gd name="T9" fmla="*/ 2724 h 2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1" h="2724">
                  <a:moveTo>
                    <a:pt x="0" y="2724"/>
                  </a:moveTo>
                  <a:lnTo>
                    <a:pt x="551" y="2500"/>
                  </a:lnTo>
                  <a:lnTo>
                    <a:pt x="551" y="0"/>
                  </a:lnTo>
                  <a:lnTo>
                    <a:pt x="0" y="168"/>
                  </a:lnTo>
                  <a:lnTo>
                    <a:pt x="0" y="272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36"/>
          <p:cNvGrpSpPr/>
          <p:nvPr/>
        </p:nvGrpSpPr>
        <p:grpSpPr>
          <a:xfrm>
            <a:off x="7475656" y="3588954"/>
            <a:ext cx="1226401" cy="2826396"/>
            <a:chOff x="6193906" y="3468827"/>
            <a:chExt cx="1226401" cy="2309370"/>
          </a:xfrm>
        </p:grpSpPr>
        <p:sp>
          <p:nvSpPr>
            <p:cNvPr id="203" name="Freeform 9"/>
            <p:cNvSpPr>
              <a:spLocks/>
            </p:cNvSpPr>
            <p:nvPr/>
          </p:nvSpPr>
          <p:spPr bwMode="auto">
            <a:xfrm>
              <a:off x="6807663" y="3468827"/>
              <a:ext cx="612644" cy="2054749"/>
            </a:xfrm>
            <a:custGeom>
              <a:avLst/>
              <a:gdLst>
                <a:gd name="T0" fmla="*/ 551 w 551"/>
                <a:gd name="T1" fmla="*/ 1848 h 1848"/>
                <a:gd name="T2" fmla="*/ 0 w 551"/>
                <a:gd name="T3" fmla="*/ 1627 h 1848"/>
                <a:gd name="T4" fmla="*/ 0 w 551"/>
                <a:gd name="T5" fmla="*/ 0 h 1848"/>
                <a:gd name="T6" fmla="*/ 551 w 551"/>
                <a:gd name="T7" fmla="*/ 164 h 1848"/>
                <a:gd name="T8" fmla="*/ 551 w 551"/>
                <a:gd name="T9" fmla="*/ 1848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1" h="1848">
                  <a:moveTo>
                    <a:pt x="551" y="1848"/>
                  </a:moveTo>
                  <a:lnTo>
                    <a:pt x="0" y="1627"/>
                  </a:lnTo>
                  <a:lnTo>
                    <a:pt x="0" y="0"/>
                  </a:lnTo>
                  <a:lnTo>
                    <a:pt x="551" y="164"/>
                  </a:lnTo>
                  <a:lnTo>
                    <a:pt x="551" y="18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4" name="Freeform 10"/>
            <p:cNvSpPr>
              <a:spLocks/>
            </p:cNvSpPr>
            <p:nvPr/>
          </p:nvSpPr>
          <p:spPr bwMode="auto">
            <a:xfrm>
              <a:off x="6193906" y="3468827"/>
              <a:ext cx="613757" cy="2056974"/>
            </a:xfrm>
            <a:custGeom>
              <a:avLst/>
              <a:gdLst>
                <a:gd name="T0" fmla="*/ 0 w 552"/>
                <a:gd name="T1" fmla="*/ 1850 h 1850"/>
                <a:gd name="T2" fmla="*/ 552 w 552"/>
                <a:gd name="T3" fmla="*/ 1629 h 1850"/>
                <a:gd name="T4" fmla="*/ 552 w 552"/>
                <a:gd name="T5" fmla="*/ 0 h 1850"/>
                <a:gd name="T6" fmla="*/ 0 w 552"/>
                <a:gd name="T7" fmla="*/ 164 h 1850"/>
                <a:gd name="T8" fmla="*/ 0 w 552"/>
                <a:gd name="T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2" h="1850">
                  <a:moveTo>
                    <a:pt x="0" y="1850"/>
                  </a:moveTo>
                  <a:lnTo>
                    <a:pt x="552" y="1629"/>
                  </a:lnTo>
                  <a:lnTo>
                    <a:pt x="552" y="0"/>
                  </a:lnTo>
                  <a:lnTo>
                    <a:pt x="0" y="164"/>
                  </a:lnTo>
                  <a:lnTo>
                    <a:pt x="0" y="18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5" name="Freeform 11"/>
            <p:cNvSpPr>
              <a:spLocks/>
            </p:cNvSpPr>
            <p:nvPr/>
          </p:nvSpPr>
          <p:spPr bwMode="auto">
            <a:xfrm>
              <a:off x="6193906" y="3656734"/>
              <a:ext cx="613757" cy="2121463"/>
            </a:xfrm>
            <a:custGeom>
              <a:avLst/>
              <a:gdLst>
                <a:gd name="T0" fmla="*/ 552 w 552"/>
                <a:gd name="T1" fmla="*/ 1908 h 1908"/>
                <a:gd name="T2" fmla="*/ 0 w 552"/>
                <a:gd name="T3" fmla="*/ 1684 h 1908"/>
                <a:gd name="T4" fmla="*/ 0 w 552"/>
                <a:gd name="T5" fmla="*/ 0 h 1908"/>
                <a:gd name="T6" fmla="*/ 552 w 552"/>
                <a:gd name="T7" fmla="*/ 168 h 1908"/>
                <a:gd name="T8" fmla="*/ 552 w 552"/>
                <a:gd name="T9" fmla="*/ 1908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2" h="1908">
                  <a:moveTo>
                    <a:pt x="552" y="1908"/>
                  </a:moveTo>
                  <a:lnTo>
                    <a:pt x="0" y="1684"/>
                  </a:lnTo>
                  <a:lnTo>
                    <a:pt x="0" y="0"/>
                  </a:lnTo>
                  <a:lnTo>
                    <a:pt x="552" y="168"/>
                  </a:lnTo>
                  <a:lnTo>
                    <a:pt x="552" y="19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6" name="Freeform 12"/>
            <p:cNvSpPr>
              <a:spLocks/>
            </p:cNvSpPr>
            <p:nvPr/>
          </p:nvSpPr>
          <p:spPr bwMode="auto">
            <a:xfrm>
              <a:off x="6807663" y="3656734"/>
              <a:ext cx="612644" cy="2121463"/>
            </a:xfrm>
            <a:custGeom>
              <a:avLst/>
              <a:gdLst>
                <a:gd name="T0" fmla="*/ 0 w 551"/>
                <a:gd name="T1" fmla="*/ 1908 h 1908"/>
                <a:gd name="T2" fmla="*/ 551 w 551"/>
                <a:gd name="T3" fmla="*/ 1684 h 1908"/>
                <a:gd name="T4" fmla="*/ 551 w 551"/>
                <a:gd name="T5" fmla="*/ 0 h 1908"/>
                <a:gd name="T6" fmla="*/ 0 w 551"/>
                <a:gd name="T7" fmla="*/ 168 h 1908"/>
                <a:gd name="T8" fmla="*/ 0 w 551"/>
                <a:gd name="T9" fmla="*/ 1908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1" h="1908">
                  <a:moveTo>
                    <a:pt x="0" y="1908"/>
                  </a:moveTo>
                  <a:lnTo>
                    <a:pt x="551" y="1684"/>
                  </a:lnTo>
                  <a:lnTo>
                    <a:pt x="551" y="0"/>
                  </a:lnTo>
                  <a:lnTo>
                    <a:pt x="0" y="168"/>
                  </a:lnTo>
                  <a:lnTo>
                    <a:pt x="0" y="190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07" name="TextBox 206"/>
          <p:cNvSpPr txBox="1"/>
          <p:nvPr/>
        </p:nvSpPr>
        <p:spPr>
          <a:xfrm>
            <a:off x="7696660" y="5484567"/>
            <a:ext cx="81144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a typeface="Kozuka Gothic Pr6N B" panose="020B0800000000000000" pitchFamily="34" charset="-128"/>
              </a:rPr>
              <a:t>86</a:t>
            </a:r>
            <a:r>
              <a:rPr lang="id-ID" sz="2800" b="1" dirty="0">
                <a:solidFill>
                  <a:schemeClr val="bg1"/>
                </a:solidFill>
                <a:ea typeface="Kozuka Gothic Pr6N B" panose="020B0800000000000000" pitchFamily="34" charset="-128"/>
              </a:rPr>
              <a:t>%</a:t>
            </a:r>
          </a:p>
        </p:txBody>
      </p:sp>
      <p:sp>
        <p:nvSpPr>
          <p:cNvPr id="208" name="Freeform 61"/>
          <p:cNvSpPr>
            <a:spLocks/>
          </p:cNvSpPr>
          <p:nvPr/>
        </p:nvSpPr>
        <p:spPr bwMode="auto">
          <a:xfrm>
            <a:off x="5746974" y="3197488"/>
            <a:ext cx="609046" cy="2956502"/>
          </a:xfrm>
          <a:custGeom>
            <a:avLst/>
            <a:gdLst>
              <a:gd name="T0" fmla="*/ 0 w 405"/>
              <a:gd name="T1" fmla="*/ 1966 h 1966"/>
              <a:gd name="T2" fmla="*/ 405 w 405"/>
              <a:gd name="T3" fmla="*/ 1803 h 1966"/>
              <a:gd name="T4" fmla="*/ 405 w 405"/>
              <a:gd name="T5" fmla="*/ 0 h 1966"/>
              <a:gd name="T6" fmla="*/ 0 w 405"/>
              <a:gd name="T7" fmla="*/ 121 h 1966"/>
              <a:gd name="T8" fmla="*/ 0 w 405"/>
              <a:gd name="T9" fmla="*/ 1966 h 1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5" h="1966">
                <a:moveTo>
                  <a:pt x="0" y="1966"/>
                </a:moveTo>
                <a:lnTo>
                  <a:pt x="405" y="1803"/>
                </a:lnTo>
                <a:lnTo>
                  <a:pt x="405" y="0"/>
                </a:lnTo>
                <a:lnTo>
                  <a:pt x="0" y="121"/>
                </a:lnTo>
                <a:lnTo>
                  <a:pt x="0" y="196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9" name="Freeform 63"/>
          <p:cNvSpPr>
            <a:spLocks/>
          </p:cNvSpPr>
          <p:nvPr/>
        </p:nvSpPr>
        <p:spPr bwMode="auto">
          <a:xfrm>
            <a:off x="5746974" y="3385465"/>
            <a:ext cx="609046" cy="3021166"/>
          </a:xfrm>
          <a:custGeom>
            <a:avLst/>
            <a:gdLst>
              <a:gd name="T0" fmla="*/ 405 w 405"/>
              <a:gd name="T1" fmla="*/ 2009 h 2009"/>
              <a:gd name="T2" fmla="*/ 0 w 405"/>
              <a:gd name="T3" fmla="*/ 1843 h 2009"/>
              <a:gd name="T4" fmla="*/ 0 w 405"/>
              <a:gd name="T5" fmla="*/ 0 h 2009"/>
              <a:gd name="T6" fmla="*/ 405 w 405"/>
              <a:gd name="T7" fmla="*/ 123 h 2009"/>
              <a:gd name="T8" fmla="*/ 405 w 405"/>
              <a:gd name="T9" fmla="*/ 2009 h 2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5" h="2009">
                <a:moveTo>
                  <a:pt x="405" y="2009"/>
                </a:moveTo>
                <a:lnTo>
                  <a:pt x="0" y="1843"/>
                </a:lnTo>
                <a:lnTo>
                  <a:pt x="0" y="0"/>
                </a:lnTo>
                <a:lnTo>
                  <a:pt x="405" y="123"/>
                </a:lnTo>
                <a:lnTo>
                  <a:pt x="405" y="200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" name="Group 90"/>
          <p:cNvGrpSpPr/>
          <p:nvPr/>
        </p:nvGrpSpPr>
        <p:grpSpPr>
          <a:xfrm>
            <a:off x="5744126" y="3108025"/>
            <a:ext cx="1219436" cy="3209143"/>
            <a:chOff x="3510500" y="2567551"/>
            <a:chExt cx="1216587" cy="3209143"/>
          </a:xfrm>
        </p:grpSpPr>
        <p:sp>
          <p:nvSpPr>
            <p:cNvPr id="211" name="Freeform 58"/>
            <p:cNvSpPr>
              <a:spLocks/>
            </p:cNvSpPr>
            <p:nvPr/>
          </p:nvSpPr>
          <p:spPr bwMode="auto">
            <a:xfrm>
              <a:off x="4119545" y="2567551"/>
              <a:ext cx="607542" cy="2954998"/>
            </a:xfrm>
            <a:custGeom>
              <a:avLst/>
              <a:gdLst>
                <a:gd name="T0" fmla="*/ 404 w 404"/>
                <a:gd name="T1" fmla="*/ 1965 h 1965"/>
                <a:gd name="T2" fmla="*/ 0 w 404"/>
                <a:gd name="T3" fmla="*/ 1802 h 1965"/>
                <a:gd name="T4" fmla="*/ 0 w 404"/>
                <a:gd name="T5" fmla="*/ 0 h 1965"/>
                <a:gd name="T6" fmla="*/ 404 w 404"/>
                <a:gd name="T7" fmla="*/ 121 h 1965"/>
                <a:gd name="T8" fmla="*/ 404 w 404"/>
                <a:gd name="T9" fmla="*/ 1965 h 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1965">
                  <a:moveTo>
                    <a:pt x="404" y="1965"/>
                  </a:moveTo>
                  <a:lnTo>
                    <a:pt x="0" y="1802"/>
                  </a:lnTo>
                  <a:lnTo>
                    <a:pt x="0" y="0"/>
                  </a:lnTo>
                  <a:lnTo>
                    <a:pt x="404" y="121"/>
                  </a:lnTo>
                  <a:lnTo>
                    <a:pt x="404" y="196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2" name="Freeform 60"/>
            <p:cNvSpPr>
              <a:spLocks/>
            </p:cNvSpPr>
            <p:nvPr/>
          </p:nvSpPr>
          <p:spPr bwMode="auto">
            <a:xfrm>
              <a:off x="3510500" y="2567551"/>
              <a:ext cx="609046" cy="2956502"/>
            </a:xfrm>
            <a:custGeom>
              <a:avLst/>
              <a:gdLst>
                <a:gd name="T0" fmla="*/ 0 w 405"/>
                <a:gd name="T1" fmla="*/ 1966 h 1966"/>
                <a:gd name="T2" fmla="*/ 405 w 405"/>
                <a:gd name="T3" fmla="*/ 1803 h 1966"/>
                <a:gd name="T4" fmla="*/ 405 w 405"/>
                <a:gd name="T5" fmla="*/ 0 h 1966"/>
                <a:gd name="T6" fmla="*/ 0 w 405"/>
                <a:gd name="T7" fmla="*/ 121 h 1966"/>
                <a:gd name="T8" fmla="*/ 0 w 405"/>
                <a:gd name="T9" fmla="*/ 1966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1966">
                  <a:moveTo>
                    <a:pt x="0" y="1966"/>
                  </a:moveTo>
                  <a:lnTo>
                    <a:pt x="405" y="1803"/>
                  </a:lnTo>
                  <a:lnTo>
                    <a:pt x="405" y="0"/>
                  </a:lnTo>
                  <a:lnTo>
                    <a:pt x="0" y="121"/>
                  </a:lnTo>
                  <a:lnTo>
                    <a:pt x="0" y="196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3" name="Freeform 62"/>
            <p:cNvSpPr>
              <a:spLocks/>
            </p:cNvSpPr>
            <p:nvPr/>
          </p:nvSpPr>
          <p:spPr bwMode="auto">
            <a:xfrm>
              <a:off x="3510500" y="2755528"/>
              <a:ext cx="609046" cy="3021166"/>
            </a:xfrm>
            <a:custGeom>
              <a:avLst/>
              <a:gdLst>
                <a:gd name="T0" fmla="*/ 405 w 405"/>
                <a:gd name="T1" fmla="*/ 2009 h 2009"/>
                <a:gd name="T2" fmla="*/ 0 w 405"/>
                <a:gd name="T3" fmla="*/ 1843 h 2009"/>
                <a:gd name="T4" fmla="*/ 0 w 405"/>
                <a:gd name="T5" fmla="*/ 0 h 2009"/>
                <a:gd name="T6" fmla="*/ 405 w 405"/>
                <a:gd name="T7" fmla="*/ 123 h 2009"/>
                <a:gd name="T8" fmla="*/ 405 w 405"/>
                <a:gd name="T9" fmla="*/ 2009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009">
                  <a:moveTo>
                    <a:pt x="405" y="2009"/>
                  </a:moveTo>
                  <a:lnTo>
                    <a:pt x="0" y="1843"/>
                  </a:lnTo>
                  <a:lnTo>
                    <a:pt x="0" y="0"/>
                  </a:lnTo>
                  <a:lnTo>
                    <a:pt x="405" y="123"/>
                  </a:lnTo>
                  <a:lnTo>
                    <a:pt x="405" y="20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4" name="Freeform 64"/>
            <p:cNvSpPr>
              <a:spLocks/>
            </p:cNvSpPr>
            <p:nvPr/>
          </p:nvSpPr>
          <p:spPr bwMode="auto">
            <a:xfrm>
              <a:off x="4119545" y="2755528"/>
              <a:ext cx="607542" cy="3021166"/>
            </a:xfrm>
            <a:custGeom>
              <a:avLst/>
              <a:gdLst>
                <a:gd name="T0" fmla="*/ 0 w 404"/>
                <a:gd name="T1" fmla="*/ 2009 h 2009"/>
                <a:gd name="T2" fmla="*/ 404 w 404"/>
                <a:gd name="T3" fmla="*/ 1843 h 2009"/>
                <a:gd name="T4" fmla="*/ 404 w 404"/>
                <a:gd name="T5" fmla="*/ 0 h 2009"/>
                <a:gd name="T6" fmla="*/ 0 w 404"/>
                <a:gd name="T7" fmla="*/ 123 h 2009"/>
                <a:gd name="T8" fmla="*/ 0 w 404"/>
                <a:gd name="T9" fmla="*/ 2009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009">
                  <a:moveTo>
                    <a:pt x="0" y="2009"/>
                  </a:moveTo>
                  <a:lnTo>
                    <a:pt x="404" y="1843"/>
                  </a:lnTo>
                  <a:lnTo>
                    <a:pt x="404" y="0"/>
                  </a:lnTo>
                  <a:lnTo>
                    <a:pt x="0" y="123"/>
                  </a:lnTo>
                  <a:lnTo>
                    <a:pt x="0" y="200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15" name="Freeform 65"/>
          <p:cNvSpPr>
            <a:spLocks/>
          </p:cNvSpPr>
          <p:nvPr/>
        </p:nvSpPr>
        <p:spPr bwMode="auto">
          <a:xfrm>
            <a:off x="6356019" y="3385465"/>
            <a:ext cx="607542" cy="3021166"/>
          </a:xfrm>
          <a:custGeom>
            <a:avLst/>
            <a:gdLst>
              <a:gd name="T0" fmla="*/ 0 w 404"/>
              <a:gd name="T1" fmla="*/ 2009 h 2009"/>
              <a:gd name="T2" fmla="*/ 404 w 404"/>
              <a:gd name="T3" fmla="*/ 1843 h 2009"/>
              <a:gd name="T4" fmla="*/ 404 w 404"/>
              <a:gd name="T5" fmla="*/ 0 h 2009"/>
              <a:gd name="T6" fmla="*/ 0 w 404"/>
              <a:gd name="T7" fmla="*/ 123 h 2009"/>
              <a:gd name="T8" fmla="*/ 0 w 404"/>
              <a:gd name="T9" fmla="*/ 2009 h 2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4" h="2009">
                <a:moveTo>
                  <a:pt x="0" y="2009"/>
                </a:moveTo>
                <a:lnTo>
                  <a:pt x="404" y="1843"/>
                </a:lnTo>
                <a:lnTo>
                  <a:pt x="404" y="0"/>
                </a:lnTo>
                <a:lnTo>
                  <a:pt x="0" y="123"/>
                </a:lnTo>
                <a:lnTo>
                  <a:pt x="0" y="200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6" name="Freeform 67"/>
          <p:cNvSpPr>
            <a:spLocks/>
          </p:cNvSpPr>
          <p:nvPr/>
        </p:nvSpPr>
        <p:spPr bwMode="auto">
          <a:xfrm>
            <a:off x="6963561" y="4266701"/>
            <a:ext cx="4512" cy="1867739"/>
          </a:xfrm>
          <a:custGeom>
            <a:avLst/>
            <a:gdLst>
              <a:gd name="T0" fmla="*/ 0 w 3"/>
              <a:gd name="T1" fmla="*/ 0 h 1242"/>
              <a:gd name="T2" fmla="*/ 0 w 3"/>
              <a:gd name="T3" fmla="*/ 16 h 1242"/>
              <a:gd name="T4" fmla="*/ 0 w 3"/>
              <a:gd name="T5" fmla="*/ 1242 h 1242"/>
              <a:gd name="T6" fmla="*/ 3 w 3"/>
              <a:gd name="T7" fmla="*/ 1242 h 1242"/>
              <a:gd name="T8" fmla="*/ 3 w 3"/>
              <a:gd name="T9" fmla="*/ 0 h 1242"/>
              <a:gd name="T10" fmla="*/ 0 w 3"/>
              <a:gd name="T11" fmla="*/ 0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242">
                <a:moveTo>
                  <a:pt x="0" y="0"/>
                </a:moveTo>
                <a:lnTo>
                  <a:pt x="0" y="16"/>
                </a:lnTo>
                <a:lnTo>
                  <a:pt x="0" y="1242"/>
                </a:lnTo>
                <a:lnTo>
                  <a:pt x="3" y="1242"/>
                </a:lnTo>
                <a:lnTo>
                  <a:pt x="3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7" name="Freeform 69"/>
          <p:cNvSpPr>
            <a:spLocks/>
          </p:cNvSpPr>
          <p:nvPr/>
        </p:nvSpPr>
        <p:spPr bwMode="auto">
          <a:xfrm>
            <a:off x="6359027" y="4084739"/>
            <a:ext cx="604534" cy="389489"/>
          </a:xfrm>
          <a:custGeom>
            <a:avLst/>
            <a:gdLst>
              <a:gd name="T0" fmla="*/ 0 w 402"/>
              <a:gd name="T1" fmla="*/ 0 h 259"/>
              <a:gd name="T2" fmla="*/ 0 w 402"/>
              <a:gd name="T3" fmla="*/ 259 h 259"/>
              <a:gd name="T4" fmla="*/ 402 w 402"/>
              <a:gd name="T5" fmla="*/ 137 h 259"/>
              <a:gd name="T6" fmla="*/ 402 w 402"/>
              <a:gd name="T7" fmla="*/ 121 h 259"/>
              <a:gd name="T8" fmla="*/ 0 w 402"/>
              <a:gd name="T9" fmla="*/ 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59">
                <a:moveTo>
                  <a:pt x="0" y="0"/>
                </a:moveTo>
                <a:lnTo>
                  <a:pt x="0" y="259"/>
                </a:lnTo>
                <a:lnTo>
                  <a:pt x="402" y="137"/>
                </a:lnTo>
                <a:lnTo>
                  <a:pt x="402" y="121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8" name="Freeform 71"/>
          <p:cNvSpPr>
            <a:spLocks/>
          </p:cNvSpPr>
          <p:nvPr/>
        </p:nvSpPr>
        <p:spPr bwMode="auto">
          <a:xfrm>
            <a:off x="5749982" y="4087747"/>
            <a:ext cx="606038" cy="2049701"/>
          </a:xfrm>
          <a:custGeom>
            <a:avLst/>
            <a:gdLst>
              <a:gd name="T0" fmla="*/ 403 w 403"/>
              <a:gd name="T1" fmla="*/ 0 h 1363"/>
              <a:gd name="T2" fmla="*/ 0 w 403"/>
              <a:gd name="T3" fmla="*/ 119 h 1363"/>
              <a:gd name="T4" fmla="*/ 0 w 403"/>
              <a:gd name="T5" fmla="*/ 1363 h 1363"/>
              <a:gd name="T6" fmla="*/ 0 w 403"/>
              <a:gd name="T7" fmla="*/ 135 h 1363"/>
              <a:gd name="T8" fmla="*/ 403 w 403"/>
              <a:gd name="T9" fmla="*/ 257 h 1363"/>
              <a:gd name="T10" fmla="*/ 403 w 403"/>
              <a:gd name="T11" fmla="*/ 0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" h="1363">
                <a:moveTo>
                  <a:pt x="403" y="0"/>
                </a:moveTo>
                <a:lnTo>
                  <a:pt x="0" y="119"/>
                </a:lnTo>
                <a:lnTo>
                  <a:pt x="0" y="1363"/>
                </a:lnTo>
                <a:lnTo>
                  <a:pt x="0" y="135"/>
                </a:lnTo>
                <a:lnTo>
                  <a:pt x="403" y="257"/>
                </a:lnTo>
                <a:lnTo>
                  <a:pt x="40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0" name="Freeform 73"/>
          <p:cNvSpPr>
            <a:spLocks/>
          </p:cNvSpPr>
          <p:nvPr/>
        </p:nvSpPr>
        <p:spPr bwMode="auto">
          <a:xfrm>
            <a:off x="6356019" y="4084739"/>
            <a:ext cx="3008" cy="390992"/>
          </a:xfrm>
          <a:custGeom>
            <a:avLst/>
            <a:gdLst>
              <a:gd name="T0" fmla="*/ 2 w 2"/>
              <a:gd name="T1" fmla="*/ 0 h 260"/>
              <a:gd name="T2" fmla="*/ 0 w 2"/>
              <a:gd name="T3" fmla="*/ 2 h 260"/>
              <a:gd name="T4" fmla="*/ 0 w 2"/>
              <a:gd name="T5" fmla="*/ 259 h 260"/>
              <a:gd name="T6" fmla="*/ 1 w 2"/>
              <a:gd name="T7" fmla="*/ 260 h 260"/>
              <a:gd name="T8" fmla="*/ 2 w 2"/>
              <a:gd name="T9" fmla="*/ 259 h 260"/>
              <a:gd name="T10" fmla="*/ 2 w 2"/>
              <a:gd name="T11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60">
                <a:moveTo>
                  <a:pt x="2" y="0"/>
                </a:moveTo>
                <a:lnTo>
                  <a:pt x="0" y="2"/>
                </a:lnTo>
                <a:lnTo>
                  <a:pt x="0" y="259"/>
                </a:lnTo>
                <a:lnTo>
                  <a:pt x="1" y="260"/>
                </a:lnTo>
                <a:lnTo>
                  <a:pt x="2" y="259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1" name="Freeform 75"/>
          <p:cNvSpPr>
            <a:spLocks/>
          </p:cNvSpPr>
          <p:nvPr/>
        </p:nvSpPr>
        <p:spPr bwMode="auto">
          <a:xfrm>
            <a:off x="5749982" y="4290762"/>
            <a:ext cx="606038" cy="2115869"/>
          </a:xfrm>
          <a:custGeom>
            <a:avLst/>
            <a:gdLst>
              <a:gd name="T0" fmla="*/ 0 w 403"/>
              <a:gd name="T1" fmla="*/ 0 h 1407"/>
              <a:gd name="T2" fmla="*/ 0 w 403"/>
              <a:gd name="T3" fmla="*/ 1228 h 1407"/>
              <a:gd name="T4" fmla="*/ 0 w 403"/>
              <a:gd name="T5" fmla="*/ 1241 h 1407"/>
              <a:gd name="T6" fmla="*/ 403 w 403"/>
              <a:gd name="T7" fmla="*/ 1407 h 1407"/>
              <a:gd name="T8" fmla="*/ 403 w 403"/>
              <a:gd name="T9" fmla="*/ 122 h 1407"/>
              <a:gd name="T10" fmla="*/ 0 w 403"/>
              <a:gd name="T11" fmla="*/ 0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" h="1407">
                <a:moveTo>
                  <a:pt x="0" y="0"/>
                </a:moveTo>
                <a:lnTo>
                  <a:pt x="0" y="1228"/>
                </a:lnTo>
                <a:lnTo>
                  <a:pt x="0" y="1241"/>
                </a:lnTo>
                <a:lnTo>
                  <a:pt x="403" y="1407"/>
                </a:lnTo>
                <a:lnTo>
                  <a:pt x="403" y="12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2" name="Freeform 76"/>
          <p:cNvSpPr>
            <a:spLocks/>
          </p:cNvSpPr>
          <p:nvPr/>
        </p:nvSpPr>
        <p:spPr bwMode="auto">
          <a:xfrm>
            <a:off x="6356019" y="4474228"/>
            <a:ext cx="1504" cy="1932404"/>
          </a:xfrm>
          <a:custGeom>
            <a:avLst/>
            <a:gdLst>
              <a:gd name="T0" fmla="*/ 0 w 1"/>
              <a:gd name="T1" fmla="*/ 0 h 1285"/>
              <a:gd name="T2" fmla="*/ 0 w 1"/>
              <a:gd name="T3" fmla="*/ 1285 h 1285"/>
              <a:gd name="T4" fmla="*/ 0 w 1"/>
              <a:gd name="T5" fmla="*/ 1 h 1285"/>
              <a:gd name="T6" fmla="*/ 1 w 1"/>
              <a:gd name="T7" fmla="*/ 1 h 1285"/>
              <a:gd name="T8" fmla="*/ 0 w 1"/>
              <a:gd name="T9" fmla="*/ 0 h 1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285">
                <a:moveTo>
                  <a:pt x="0" y="0"/>
                </a:moveTo>
                <a:lnTo>
                  <a:pt x="0" y="1285"/>
                </a:ln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73C2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3" name="Freeform 77"/>
          <p:cNvSpPr>
            <a:spLocks/>
          </p:cNvSpPr>
          <p:nvPr/>
        </p:nvSpPr>
        <p:spPr bwMode="auto">
          <a:xfrm>
            <a:off x="6356019" y="4474228"/>
            <a:ext cx="1504" cy="1932404"/>
          </a:xfrm>
          <a:custGeom>
            <a:avLst/>
            <a:gdLst>
              <a:gd name="T0" fmla="*/ 0 w 1"/>
              <a:gd name="T1" fmla="*/ 0 h 1285"/>
              <a:gd name="T2" fmla="*/ 0 w 1"/>
              <a:gd name="T3" fmla="*/ 1285 h 1285"/>
              <a:gd name="T4" fmla="*/ 0 w 1"/>
              <a:gd name="T5" fmla="*/ 1 h 1285"/>
              <a:gd name="T6" fmla="*/ 1 w 1"/>
              <a:gd name="T7" fmla="*/ 1 h 1285"/>
              <a:gd name="T8" fmla="*/ 0 w 1"/>
              <a:gd name="T9" fmla="*/ 0 h 1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285">
                <a:moveTo>
                  <a:pt x="0" y="0"/>
                </a:moveTo>
                <a:lnTo>
                  <a:pt x="0" y="1285"/>
                </a:ln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4" name="Freeform 78"/>
          <p:cNvSpPr>
            <a:spLocks/>
          </p:cNvSpPr>
          <p:nvPr/>
        </p:nvSpPr>
        <p:spPr bwMode="auto">
          <a:xfrm>
            <a:off x="6357523" y="6406631"/>
            <a:ext cx="1504" cy="0"/>
          </a:xfrm>
          <a:custGeom>
            <a:avLst/>
            <a:gdLst>
              <a:gd name="T0" fmla="*/ 1 w 1"/>
              <a:gd name="T1" fmla="*/ 0 w 1"/>
              <a:gd name="T2" fmla="*/ 1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C6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5" name="Freeform 79"/>
          <p:cNvSpPr>
            <a:spLocks/>
          </p:cNvSpPr>
          <p:nvPr/>
        </p:nvSpPr>
        <p:spPr bwMode="auto">
          <a:xfrm>
            <a:off x="6357523" y="6406631"/>
            <a:ext cx="1504" cy="0"/>
          </a:xfrm>
          <a:custGeom>
            <a:avLst/>
            <a:gdLst>
              <a:gd name="T0" fmla="*/ 1 w 1"/>
              <a:gd name="T1" fmla="*/ 0 w 1"/>
              <a:gd name="T2" fmla="*/ 1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5" name="Group 106"/>
          <p:cNvGrpSpPr/>
          <p:nvPr/>
        </p:nvGrpSpPr>
        <p:grpSpPr>
          <a:xfrm>
            <a:off x="5750733" y="4665327"/>
            <a:ext cx="1213579" cy="1674903"/>
            <a:chOff x="3513508" y="3454802"/>
            <a:chExt cx="1213579" cy="2321892"/>
          </a:xfrm>
        </p:grpSpPr>
        <p:sp>
          <p:nvSpPr>
            <p:cNvPr id="227" name="Freeform 74"/>
            <p:cNvSpPr>
              <a:spLocks/>
            </p:cNvSpPr>
            <p:nvPr/>
          </p:nvSpPr>
          <p:spPr bwMode="auto">
            <a:xfrm>
              <a:off x="3513508" y="3660825"/>
              <a:ext cx="606038" cy="2115869"/>
            </a:xfrm>
            <a:custGeom>
              <a:avLst/>
              <a:gdLst>
                <a:gd name="T0" fmla="*/ 0 w 403"/>
                <a:gd name="T1" fmla="*/ 0 h 1407"/>
                <a:gd name="T2" fmla="*/ 0 w 403"/>
                <a:gd name="T3" fmla="*/ 1228 h 1407"/>
                <a:gd name="T4" fmla="*/ 0 w 403"/>
                <a:gd name="T5" fmla="*/ 1241 h 1407"/>
                <a:gd name="T6" fmla="*/ 403 w 403"/>
                <a:gd name="T7" fmla="*/ 1407 h 1407"/>
                <a:gd name="T8" fmla="*/ 403 w 403"/>
                <a:gd name="T9" fmla="*/ 122 h 1407"/>
                <a:gd name="T10" fmla="*/ 0 w 403"/>
                <a:gd name="T11" fmla="*/ 0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3" h="1407">
                  <a:moveTo>
                    <a:pt x="0" y="0"/>
                  </a:moveTo>
                  <a:lnTo>
                    <a:pt x="0" y="1228"/>
                  </a:lnTo>
                  <a:lnTo>
                    <a:pt x="0" y="1241"/>
                  </a:lnTo>
                  <a:lnTo>
                    <a:pt x="403" y="1407"/>
                  </a:lnTo>
                  <a:lnTo>
                    <a:pt x="403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8" name="Freeform 68"/>
            <p:cNvSpPr>
              <a:spLocks/>
            </p:cNvSpPr>
            <p:nvPr/>
          </p:nvSpPr>
          <p:spPr bwMode="auto">
            <a:xfrm>
              <a:off x="4122553" y="3454802"/>
              <a:ext cx="604534" cy="389489"/>
            </a:xfrm>
            <a:custGeom>
              <a:avLst/>
              <a:gdLst>
                <a:gd name="T0" fmla="*/ 0 w 402"/>
                <a:gd name="T1" fmla="*/ 0 h 259"/>
                <a:gd name="T2" fmla="*/ 0 w 402"/>
                <a:gd name="T3" fmla="*/ 259 h 259"/>
                <a:gd name="T4" fmla="*/ 402 w 402"/>
                <a:gd name="T5" fmla="*/ 137 h 259"/>
                <a:gd name="T6" fmla="*/ 402 w 402"/>
                <a:gd name="T7" fmla="*/ 121 h 259"/>
                <a:gd name="T8" fmla="*/ 0 w 402"/>
                <a:gd name="T9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59">
                  <a:moveTo>
                    <a:pt x="0" y="0"/>
                  </a:moveTo>
                  <a:lnTo>
                    <a:pt x="0" y="259"/>
                  </a:lnTo>
                  <a:lnTo>
                    <a:pt x="402" y="137"/>
                  </a:lnTo>
                  <a:lnTo>
                    <a:pt x="402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9" name="Freeform 70"/>
            <p:cNvSpPr>
              <a:spLocks/>
            </p:cNvSpPr>
            <p:nvPr/>
          </p:nvSpPr>
          <p:spPr bwMode="auto">
            <a:xfrm>
              <a:off x="3513508" y="3457810"/>
              <a:ext cx="606038" cy="2049701"/>
            </a:xfrm>
            <a:custGeom>
              <a:avLst/>
              <a:gdLst>
                <a:gd name="T0" fmla="*/ 403 w 403"/>
                <a:gd name="T1" fmla="*/ 0 h 1363"/>
                <a:gd name="T2" fmla="*/ 0 w 403"/>
                <a:gd name="T3" fmla="*/ 119 h 1363"/>
                <a:gd name="T4" fmla="*/ 0 w 403"/>
                <a:gd name="T5" fmla="*/ 1363 h 1363"/>
                <a:gd name="T6" fmla="*/ 0 w 403"/>
                <a:gd name="T7" fmla="*/ 135 h 1363"/>
                <a:gd name="T8" fmla="*/ 403 w 403"/>
                <a:gd name="T9" fmla="*/ 257 h 1363"/>
                <a:gd name="T10" fmla="*/ 403 w 403"/>
                <a:gd name="T11" fmla="*/ 0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3" h="1363">
                  <a:moveTo>
                    <a:pt x="403" y="0"/>
                  </a:moveTo>
                  <a:lnTo>
                    <a:pt x="0" y="119"/>
                  </a:lnTo>
                  <a:lnTo>
                    <a:pt x="0" y="1363"/>
                  </a:lnTo>
                  <a:lnTo>
                    <a:pt x="0" y="135"/>
                  </a:lnTo>
                  <a:lnTo>
                    <a:pt x="403" y="257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0" name="Freeform 80"/>
            <p:cNvSpPr>
              <a:spLocks/>
            </p:cNvSpPr>
            <p:nvPr/>
          </p:nvSpPr>
          <p:spPr bwMode="auto">
            <a:xfrm>
              <a:off x="4119545" y="3660825"/>
              <a:ext cx="607542" cy="2115869"/>
            </a:xfrm>
            <a:custGeom>
              <a:avLst/>
              <a:gdLst>
                <a:gd name="T0" fmla="*/ 404 w 404"/>
                <a:gd name="T1" fmla="*/ 0 h 1407"/>
                <a:gd name="T2" fmla="*/ 2 w 404"/>
                <a:gd name="T3" fmla="*/ 122 h 1407"/>
                <a:gd name="T4" fmla="*/ 1 w 404"/>
                <a:gd name="T5" fmla="*/ 123 h 1407"/>
                <a:gd name="T6" fmla="*/ 0 w 404"/>
                <a:gd name="T7" fmla="*/ 123 h 1407"/>
                <a:gd name="T8" fmla="*/ 0 w 404"/>
                <a:gd name="T9" fmla="*/ 1407 h 1407"/>
                <a:gd name="T10" fmla="*/ 0 w 404"/>
                <a:gd name="T11" fmla="*/ 1407 h 1407"/>
                <a:gd name="T12" fmla="*/ 404 w 404"/>
                <a:gd name="T13" fmla="*/ 1241 h 1407"/>
                <a:gd name="T14" fmla="*/ 404 w 404"/>
                <a:gd name="T15" fmla="*/ 0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1407">
                  <a:moveTo>
                    <a:pt x="404" y="0"/>
                  </a:moveTo>
                  <a:lnTo>
                    <a:pt x="2" y="122"/>
                  </a:lnTo>
                  <a:lnTo>
                    <a:pt x="1" y="123"/>
                  </a:lnTo>
                  <a:lnTo>
                    <a:pt x="0" y="123"/>
                  </a:lnTo>
                  <a:lnTo>
                    <a:pt x="0" y="1407"/>
                  </a:lnTo>
                  <a:lnTo>
                    <a:pt x="0" y="1407"/>
                  </a:lnTo>
                  <a:lnTo>
                    <a:pt x="404" y="124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31" name="Freeform 81"/>
          <p:cNvSpPr>
            <a:spLocks/>
          </p:cNvSpPr>
          <p:nvPr/>
        </p:nvSpPr>
        <p:spPr bwMode="auto">
          <a:xfrm>
            <a:off x="6356019" y="4290762"/>
            <a:ext cx="607542" cy="2115869"/>
          </a:xfrm>
          <a:custGeom>
            <a:avLst/>
            <a:gdLst>
              <a:gd name="T0" fmla="*/ 404 w 404"/>
              <a:gd name="T1" fmla="*/ 0 h 1407"/>
              <a:gd name="T2" fmla="*/ 2 w 404"/>
              <a:gd name="T3" fmla="*/ 122 h 1407"/>
              <a:gd name="T4" fmla="*/ 1 w 404"/>
              <a:gd name="T5" fmla="*/ 123 h 1407"/>
              <a:gd name="T6" fmla="*/ 0 w 404"/>
              <a:gd name="T7" fmla="*/ 123 h 1407"/>
              <a:gd name="T8" fmla="*/ 0 w 404"/>
              <a:gd name="T9" fmla="*/ 1407 h 1407"/>
              <a:gd name="T10" fmla="*/ 0 w 404"/>
              <a:gd name="T11" fmla="*/ 1407 h 1407"/>
              <a:gd name="T12" fmla="*/ 404 w 404"/>
              <a:gd name="T13" fmla="*/ 1241 h 1407"/>
              <a:gd name="T14" fmla="*/ 404 w 404"/>
              <a:gd name="T15" fmla="*/ 0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4" h="1407">
                <a:moveTo>
                  <a:pt x="404" y="0"/>
                </a:moveTo>
                <a:lnTo>
                  <a:pt x="2" y="122"/>
                </a:lnTo>
                <a:lnTo>
                  <a:pt x="1" y="123"/>
                </a:lnTo>
                <a:lnTo>
                  <a:pt x="0" y="123"/>
                </a:lnTo>
                <a:lnTo>
                  <a:pt x="0" y="1407"/>
                </a:lnTo>
                <a:lnTo>
                  <a:pt x="0" y="1407"/>
                </a:lnTo>
                <a:lnTo>
                  <a:pt x="404" y="1241"/>
                </a:lnTo>
                <a:lnTo>
                  <a:pt x="40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2" name="TextBox 231"/>
          <p:cNvSpPr txBox="1"/>
          <p:nvPr/>
        </p:nvSpPr>
        <p:spPr>
          <a:xfrm>
            <a:off x="5960379" y="5571833"/>
            <a:ext cx="81144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a typeface="Kozuka Gothic Pr6N B" panose="020B0800000000000000" pitchFamily="34" charset="-128"/>
              </a:rPr>
              <a:t>27</a:t>
            </a:r>
            <a:r>
              <a:rPr lang="id-ID" sz="2800" b="1" dirty="0">
                <a:solidFill>
                  <a:schemeClr val="bg1"/>
                </a:solidFill>
                <a:ea typeface="Kozuka Gothic Pr6N B" panose="020B0800000000000000" pitchFamily="34" charset="-128"/>
              </a:rPr>
              <a:t>%</a:t>
            </a:r>
          </a:p>
        </p:txBody>
      </p:sp>
      <p:sp>
        <p:nvSpPr>
          <p:cNvPr id="233" name="Freeform 35"/>
          <p:cNvSpPr>
            <a:spLocks/>
          </p:cNvSpPr>
          <p:nvPr/>
        </p:nvSpPr>
        <p:spPr bwMode="auto">
          <a:xfrm>
            <a:off x="4569969" y="3114035"/>
            <a:ext cx="609046" cy="2954998"/>
          </a:xfrm>
          <a:custGeom>
            <a:avLst/>
            <a:gdLst>
              <a:gd name="T0" fmla="*/ 405 w 405"/>
              <a:gd name="T1" fmla="*/ 1965 h 1965"/>
              <a:gd name="T2" fmla="*/ 0 w 405"/>
              <a:gd name="T3" fmla="*/ 1802 h 1965"/>
              <a:gd name="T4" fmla="*/ 0 w 405"/>
              <a:gd name="T5" fmla="*/ 0 h 1965"/>
              <a:gd name="T6" fmla="*/ 405 w 405"/>
              <a:gd name="T7" fmla="*/ 121 h 1965"/>
              <a:gd name="T8" fmla="*/ 405 w 405"/>
              <a:gd name="T9" fmla="*/ 1965 h 1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5" h="1965">
                <a:moveTo>
                  <a:pt x="405" y="1965"/>
                </a:moveTo>
                <a:lnTo>
                  <a:pt x="0" y="1802"/>
                </a:lnTo>
                <a:lnTo>
                  <a:pt x="0" y="0"/>
                </a:lnTo>
                <a:lnTo>
                  <a:pt x="405" y="121"/>
                </a:lnTo>
                <a:lnTo>
                  <a:pt x="405" y="196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4" name="Freeform 37"/>
          <p:cNvSpPr>
            <a:spLocks/>
          </p:cNvSpPr>
          <p:nvPr/>
        </p:nvSpPr>
        <p:spPr bwMode="auto">
          <a:xfrm>
            <a:off x="3959420" y="3114035"/>
            <a:ext cx="610549" cy="2956502"/>
          </a:xfrm>
          <a:custGeom>
            <a:avLst/>
            <a:gdLst>
              <a:gd name="T0" fmla="*/ 0 w 406"/>
              <a:gd name="T1" fmla="*/ 1966 h 1966"/>
              <a:gd name="T2" fmla="*/ 406 w 406"/>
              <a:gd name="T3" fmla="*/ 1803 h 1966"/>
              <a:gd name="T4" fmla="*/ 406 w 406"/>
              <a:gd name="T5" fmla="*/ 0 h 1966"/>
              <a:gd name="T6" fmla="*/ 0 w 406"/>
              <a:gd name="T7" fmla="*/ 121 h 1966"/>
              <a:gd name="T8" fmla="*/ 0 w 406"/>
              <a:gd name="T9" fmla="*/ 1966 h 1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6" h="1966">
                <a:moveTo>
                  <a:pt x="0" y="1966"/>
                </a:moveTo>
                <a:lnTo>
                  <a:pt x="406" y="1803"/>
                </a:lnTo>
                <a:lnTo>
                  <a:pt x="406" y="0"/>
                </a:lnTo>
                <a:lnTo>
                  <a:pt x="0" y="121"/>
                </a:lnTo>
                <a:lnTo>
                  <a:pt x="0" y="196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5" name="Freeform 39"/>
          <p:cNvSpPr>
            <a:spLocks/>
          </p:cNvSpPr>
          <p:nvPr/>
        </p:nvSpPr>
        <p:spPr bwMode="auto">
          <a:xfrm>
            <a:off x="3959420" y="3302012"/>
            <a:ext cx="610549" cy="3021166"/>
          </a:xfrm>
          <a:custGeom>
            <a:avLst/>
            <a:gdLst>
              <a:gd name="T0" fmla="*/ 406 w 406"/>
              <a:gd name="T1" fmla="*/ 2009 h 2009"/>
              <a:gd name="T2" fmla="*/ 0 w 406"/>
              <a:gd name="T3" fmla="*/ 1843 h 2009"/>
              <a:gd name="T4" fmla="*/ 0 w 406"/>
              <a:gd name="T5" fmla="*/ 0 h 2009"/>
              <a:gd name="T6" fmla="*/ 406 w 406"/>
              <a:gd name="T7" fmla="*/ 123 h 2009"/>
              <a:gd name="T8" fmla="*/ 406 w 406"/>
              <a:gd name="T9" fmla="*/ 2009 h 2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6" h="2009">
                <a:moveTo>
                  <a:pt x="406" y="2009"/>
                </a:moveTo>
                <a:lnTo>
                  <a:pt x="0" y="1843"/>
                </a:lnTo>
                <a:lnTo>
                  <a:pt x="0" y="0"/>
                </a:lnTo>
                <a:lnTo>
                  <a:pt x="406" y="123"/>
                </a:lnTo>
                <a:lnTo>
                  <a:pt x="406" y="200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64"/>
          <p:cNvGrpSpPr/>
          <p:nvPr/>
        </p:nvGrpSpPr>
        <p:grpSpPr>
          <a:xfrm>
            <a:off x="3959420" y="3114035"/>
            <a:ext cx="1219595" cy="3209143"/>
            <a:chOff x="4860550" y="2567551"/>
            <a:chExt cx="1219595" cy="3209143"/>
          </a:xfrm>
        </p:grpSpPr>
        <p:sp>
          <p:nvSpPr>
            <p:cNvPr id="237" name="Freeform 34"/>
            <p:cNvSpPr>
              <a:spLocks/>
            </p:cNvSpPr>
            <p:nvPr/>
          </p:nvSpPr>
          <p:spPr bwMode="auto">
            <a:xfrm>
              <a:off x="5471099" y="2567551"/>
              <a:ext cx="609046" cy="2954998"/>
            </a:xfrm>
            <a:custGeom>
              <a:avLst/>
              <a:gdLst>
                <a:gd name="T0" fmla="*/ 405 w 405"/>
                <a:gd name="T1" fmla="*/ 1965 h 1965"/>
                <a:gd name="T2" fmla="*/ 0 w 405"/>
                <a:gd name="T3" fmla="*/ 1802 h 1965"/>
                <a:gd name="T4" fmla="*/ 0 w 405"/>
                <a:gd name="T5" fmla="*/ 0 h 1965"/>
                <a:gd name="T6" fmla="*/ 405 w 405"/>
                <a:gd name="T7" fmla="*/ 121 h 1965"/>
                <a:gd name="T8" fmla="*/ 405 w 405"/>
                <a:gd name="T9" fmla="*/ 1965 h 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1965">
                  <a:moveTo>
                    <a:pt x="405" y="1965"/>
                  </a:moveTo>
                  <a:lnTo>
                    <a:pt x="0" y="1802"/>
                  </a:lnTo>
                  <a:lnTo>
                    <a:pt x="0" y="0"/>
                  </a:lnTo>
                  <a:lnTo>
                    <a:pt x="405" y="121"/>
                  </a:lnTo>
                  <a:lnTo>
                    <a:pt x="405" y="19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8" name="Freeform 36"/>
            <p:cNvSpPr>
              <a:spLocks/>
            </p:cNvSpPr>
            <p:nvPr/>
          </p:nvSpPr>
          <p:spPr bwMode="auto">
            <a:xfrm>
              <a:off x="4860550" y="2567551"/>
              <a:ext cx="610549" cy="2956502"/>
            </a:xfrm>
            <a:custGeom>
              <a:avLst/>
              <a:gdLst>
                <a:gd name="T0" fmla="*/ 0 w 406"/>
                <a:gd name="T1" fmla="*/ 1966 h 1966"/>
                <a:gd name="T2" fmla="*/ 406 w 406"/>
                <a:gd name="T3" fmla="*/ 1803 h 1966"/>
                <a:gd name="T4" fmla="*/ 406 w 406"/>
                <a:gd name="T5" fmla="*/ 0 h 1966"/>
                <a:gd name="T6" fmla="*/ 0 w 406"/>
                <a:gd name="T7" fmla="*/ 121 h 1966"/>
                <a:gd name="T8" fmla="*/ 0 w 406"/>
                <a:gd name="T9" fmla="*/ 1966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1966">
                  <a:moveTo>
                    <a:pt x="0" y="1966"/>
                  </a:moveTo>
                  <a:lnTo>
                    <a:pt x="406" y="1803"/>
                  </a:lnTo>
                  <a:lnTo>
                    <a:pt x="406" y="0"/>
                  </a:lnTo>
                  <a:lnTo>
                    <a:pt x="0" y="121"/>
                  </a:lnTo>
                  <a:lnTo>
                    <a:pt x="0" y="19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9" name="Freeform 38"/>
            <p:cNvSpPr>
              <a:spLocks/>
            </p:cNvSpPr>
            <p:nvPr/>
          </p:nvSpPr>
          <p:spPr bwMode="auto">
            <a:xfrm>
              <a:off x="4860550" y="2755528"/>
              <a:ext cx="610549" cy="3021166"/>
            </a:xfrm>
            <a:custGeom>
              <a:avLst/>
              <a:gdLst>
                <a:gd name="T0" fmla="*/ 406 w 406"/>
                <a:gd name="T1" fmla="*/ 2009 h 2009"/>
                <a:gd name="T2" fmla="*/ 0 w 406"/>
                <a:gd name="T3" fmla="*/ 1843 h 2009"/>
                <a:gd name="T4" fmla="*/ 0 w 406"/>
                <a:gd name="T5" fmla="*/ 0 h 2009"/>
                <a:gd name="T6" fmla="*/ 406 w 406"/>
                <a:gd name="T7" fmla="*/ 123 h 2009"/>
                <a:gd name="T8" fmla="*/ 406 w 406"/>
                <a:gd name="T9" fmla="*/ 2009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009">
                  <a:moveTo>
                    <a:pt x="406" y="2009"/>
                  </a:moveTo>
                  <a:lnTo>
                    <a:pt x="0" y="1843"/>
                  </a:lnTo>
                  <a:lnTo>
                    <a:pt x="0" y="0"/>
                  </a:lnTo>
                  <a:lnTo>
                    <a:pt x="406" y="123"/>
                  </a:lnTo>
                  <a:lnTo>
                    <a:pt x="406" y="20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0" name="Freeform 40"/>
            <p:cNvSpPr>
              <a:spLocks/>
            </p:cNvSpPr>
            <p:nvPr/>
          </p:nvSpPr>
          <p:spPr bwMode="auto">
            <a:xfrm>
              <a:off x="5471099" y="2755528"/>
              <a:ext cx="609046" cy="3021166"/>
            </a:xfrm>
            <a:custGeom>
              <a:avLst/>
              <a:gdLst>
                <a:gd name="T0" fmla="*/ 0 w 405"/>
                <a:gd name="T1" fmla="*/ 2009 h 2009"/>
                <a:gd name="T2" fmla="*/ 405 w 405"/>
                <a:gd name="T3" fmla="*/ 1843 h 2009"/>
                <a:gd name="T4" fmla="*/ 405 w 405"/>
                <a:gd name="T5" fmla="*/ 0 h 2009"/>
                <a:gd name="T6" fmla="*/ 0 w 405"/>
                <a:gd name="T7" fmla="*/ 123 h 2009"/>
                <a:gd name="T8" fmla="*/ 0 w 405"/>
                <a:gd name="T9" fmla="*/ 2009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009">
                  <a:moveTo>
                    <a:pt x="0" y="2009"/>
                  </a:moveTo>
                  <a:lnTo>
                    <a:pt x="405" y="1843"/>
                  </a:lnTo>
                  <a:lnTo>
                    <a:pt x="405" y="0"/>
                  </a:lnTo>
                  <a:lnTo>
                    <a:pt x="0" y="123"/>
                  </a:lnTo>
                  <a:lnTo>
                    <a:pt x="0" y="200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41" name="Freeform 41"/>
          <p:cNvSpPr>
            <a:spLocks/>
          </p:cNvSpPr>
          <p:nvPr/>
        </p:nvSpPr>
        <p:spPr bwMode="auto">
          <a:xfrm>
            <a:off x="4569969" y="3302012"/>
            <a:ext cx="609046" cy="3021166"/>
          </a:xfrm>
          <a:custGeom>
            <a:avLst/>
            <a:gdLst>
              <a:gd name="T0" fmla="*/ 0 w 405"/>
              <a:gd name="T1" fmla="*/ 2009 h 2009"/>
              <a:gd name="T2" fmla="*/ 405 w 405"/>
              <a:gd name="T3" fmla="*/ 1843 h 2009"/>
              <a:gd name="T4" fmla="*/ 405 w 405"/>
              <a:gd name="T5" fmla="*/ 0 h 2009"/>
              <a:gd name="T6" fmla="*/ 0 w 405"/>
              <a:gd name="T7" fmla="*/ 123 h 2009"/>
              <a:gd name="T8" fmla="*/ 0 w 405"/>
              <a:gd name="T9" fmla="*/ 2009 h 2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5" h="2009">
                <a:moveTo>
                  <a:pt x="0" y="2009"/>
                </a:moveTo>
                <a:lnTo>
                  <a:pt x="405" y="1843"/>
                </a:lnTo>
                <a:lnTo>
                  <a:pt x="405" y="0"/>
                </a:lnTo>
                <a:lnTo>
                  <a:pt x="0" y="123"/>
                </a:lnTo>
                <a:lnTo>
                  <a:pt x="0" y="200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2" name="Freeform 42"/>
          <p:cNvSpPr>
            <a:spLocks/>
          </p:cNvSpPr>
          <p:nvPr/>
        </p:nvSpPr>
        <p:spPr bwMode="auto">
          <a:xfrm>
            <a:off x="4569969" y="4730637"/>
            <a:ext cx="0" cy="374451"/>
          </a:xfrm>
          <a:custGeom>
            <a:avLst/>
            <a:gdLst>
              <a:gd name="T0" fmla="*/ 0 h 249"/>
              <a:gd name="T1" fmla="*/ 0 h 249"/>
              <a:gd name="T2" fmla="*/ 249 h 249"/>
              <a:gd name="T3" fmla="*/ 249 h 249"/>
              <a:gd name="T4" fmla="*/ 0 h 249"/>
              <a:gd name="T5" fmla="*/ 0 h 24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249">
                <a:moveTo>
                  <a:pt x="0" y="0"/>
                </a:moveTo>
                <a:lnTo>
                  <a:pt x="0" y="0"/>
                </a:lnTo>
                <a:lnTo>
                  <a:pt x="0" y="249"/>
                </a:lnTo>
                <a:lnTo>
                  <a:pt x="0" y="24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CD49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3" name="Freeform 43"/>
          <p:cNvSpPr>
            <a:spLocks/>
          </p:cNvSpPr>
          <p:nvPr/>
        </p:nvSpPr>
        <p:spPr bwMode="auto">
          <a:xfrm>
            <a:off x="4569969" y="4730637"/>
            <a:ext cx="0" cy="374451"/>
          </a:xfrm>
          <a:custGeom>
            <a:avLst/>
            <a:gdLst>
              <a:gd name="T0" fmla="*/ 0 h 249"/>
              <a:gd name="T1" fmla="*/ 0 h 249"/>
              <a:gd name="T2" fmla="*/ 249 h 249"/>
              <a:gd name="T3" fmla="*/ 249 h 249"/>
              <a:gd name="T4" fmla="*/ 0 h 249"/>
              <a:gd name="T5" fmla="*/ 0 h 24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249">
                <a:moveTo>
                  <a:pt x="0" y="0"/>
                </a:moveTo>
                <a:lnTo>
                  <a:pt x="0" y="0"/>
                </a:lnTo>
                <a:lnTo>
                  <a:pt x="0" y="249"/>
                </a:lnTo>
                <a:lnTo>
                  <a:pt x="0" y="24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4" name="Freeform 45"/>
          <p:cNvSpPr>
            <a:spLocks/>
          </p:cNvSpPr>
          <p:nvPr/>
        </p:nvSpPr>
        <p:spPr bwMode="auto">
          <a:xfrm>
            <a:off x="4569969" y="4730637"/>
            <a:ext cx="609046" cy="1338396"/>
          </a:xfrm>
          <a:custGeom>
            <a:avLst/>
            <a:gdLst>
              <a:gd name="T0" fmla="*/ 0 w 405"/>
              <a:gd name="T1" fmla="*/ 0 h 890"/>
              <a:gd name="T2" fmla="*/ 0 w 405"/>
              <a:gd name="T3" fmla="*/ 249 h 890"/>
              <a:gd name="T4" fmla="*/ 405 w 405"/>
              <a:gd name="T5" fmla="*/ 125 h 890"/>
              <a:gd name="T6" fmla="*/ 405 w 405"/>
              <a:gd name="T7" fmla="*/ 890 h 890"/>
              <a:gd name="T8" fmla="*/ 405 w 405"/>
              <a:gd name="T9" fmla="*/ 121 h 890"/>
              <a:gd name="T10" fmla="*/ 0 w 405"/>
              <a:gd name="T11" fmla="*/ 0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5" h="890">
                <a:moveTo>
                  <a:pt x="0" y="0"/>
                </a:moveTo>
                <a:lnTo>
                  <a:pt x="0" y="249"/>
                </a:lnTo>
                <a:lnTo>
                  <a:pt x="405" y="125"/>
                </a:lnTo>
                <a:lnTo>
                  <a:pt x="405" y="890"/>
                </a:lnTo>
                <a:lnTo>
                  <a:pt x="405" y="121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5" name="Freeform 46"/>
          <p:cNvSpPr>
            <a:spLocks/>
          </p:cNvSpPr>
          <p:nvPr/>
        </p:nvSpPr>
        <p:spPr bwMode="auto">
          <a:xfrm>
            <a:off x="3959420" y="4912599"/>
            <a:ext cx="0" cy="6015"/>
          </a:xfrm>
          <a:custGeom>
            <a:avLst/>
            <a:gdLst>
              <a:gd name="T0" fmla="*/ 0 h 4"/>
              <a:gd name="T1" fmla="*/ 0 h 4"/>
              <a:gd name="T2" fmla="*/ 4 h 4"/>
              <a:gd name="T3" fmla="*/ 0 h 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4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F9D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6" name="Freeform 47"/>
          <p:cNvSpPr>
            <a:spLocks/>
          </p:cNvSpPr>
          <p:nvPr/>
        </p:nvSpPr>
        <p:spPr bwMode="auto">
          <a:xfrm>
            <a:off x="3959420" y="4912599"/>
            <a:ext cx="0" cy="6015"/>
          </a:xfrm>
          <a:custGeom>
            <a:avLst/>
            <a:gdLst>
              <a:gd name="T0" fmla="*/ 0 h 4"/>
              <a:gd name="T1" fmla="*/ 0 h 4"/>
              <a:gd name="T2" fmla="*/ 4 h 4"/>
              <a:gd name="T3" fmla="*/ 0 h 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4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7" name="Freeform 49"/>
          <p:cNvSpPr>
            <a:spLocks/>
          </p:cNvSpPr>
          <p:nvPr/>
        </p:nvSpPr>
        <p:spPr bwMode="auto">
          <a:xfrm>
            <a:off x="3959420" y="4730637"/>
            <a:ext cx="610549" cy="1094778"/>
          </a:xfrm>
          <a:custGeom>
            <a:avLst/>
            <a:gdLst>
              <a:gd name="T0" fmla="*/ 406 w 406"/>
              <a:gd name="T1" fmla="*/ 0 h 728"/>
              <a:gd name="T2" fmla="*/ 0 w 406"/>
              <a:gd name="T3" fmla="*/ 121 h 728"/>
              <a:gd name="T4" fmla="*/ 0 w 406"/>
              <a:gd name="T5" fmla="*/ 125 h 728"/>
              <a:gd name="T6" fmla="*/ 406 w 406"/>
              <a:gd name="T7" fmla="*/ 249 h 728"/>
              <a:gd name="T8" fmla="*/ 406 w 406"/>
              <a:gd name="T9" fmla="*/ 728 h 728"/>
              <a:gd name="T10" fmla="*/ 406 w 406"/>
              <a:gd name="T11" fmla="*/ 728 h 728"/>
              <a:gd name="T12" fmla="*/ 406 w 406"/>
              <a:gd name="T13" fmla="*/ 249 h 728"/>
              <a:gd name="T14" fmla="*/ 406 w 406"/>
              <a:gd name="T15" fmla="*/ 0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6" h="728">
                <a:moveTo>
                  <a:pt x="406" y="0"/>
                </a:moveTo>
                <a:lnTo>
                  <a:pt x="0" y="121"/>
                </a:lnTo>
                <a:lnTo>
                  <a:pt x="0" y="125"/>
                </a:lnTo>
                <a:lnTo>
                  <a:pt x="406" y="249"/>
                </a:lnTo>
                <a:lnTo>
                  <a:pt x="406" y="728"/>
                </a:lnTo>
                <a:lnTo>
                  <a:pt x="406" y="728"/>
                </a:lnTo>
                <a:lnTo>
                  <a:pt x="406" y="249"/>
                </a:lnTo>
                <a:lnTo>
                  <a:pt x="40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8" name="Freeform 50"/>
          <p:cNvSpPr>
            <a:spLocks/>
          </p:cNvSpPr>
          <p:nvPr/>
        </p:nvSpPr>
        <p:spPr bwMode="auto">
          <a:xfrm>
            <a:off x="3959420" y="4918614"/>
            <a:ext cx="0" cy="1154930"/>
          </a:xfrm>
          <a:custGeom>
            <a:avLst/>
            <a:gdLst>
              <a:gd name="T0" fmla="*/ 0 h 768"/>
              <a:gd name="T1" fmla="*/ 768 h 768"/>
              <a:gd name="T2" fmla="*/ 766 h 768"/>
              <a:gd name="T3" fmla="*/ 0 h 768"/>
              <a:gd name="T4" fmla="*/ 0 h 76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768">
                <a:moveTo>
                  <a:pt x="0" y="0"/>
                </a:moveTo>
                <a:lnTo>
                  <a:pt x="0" y="768"/>
                </a:lnTo>
                <a:lnTo>
                  <a:pt x="0" y="76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C0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9" name="Freeform 51"/>
          <p:cNvSpPr>
            <a:spLocks/>
          </p:cNvSpPr>
          <p:nvPr/>
        </p:nvSpPr>
        <p:spPr bwMode="auto">
          <a:xfrm>
            <a:off x="3959420" y="4918614"/>
            <a:ext cx="0" cy="1154930"/>
          </a:xfrm>
          <a:custGeom>
            <a:avLst/>
            <a:gdLst>
              <a:gd name="T0" fmla="*/ 0 h 768"/>
              <a:gd name="T1" fmla="*/ 768 h 768"/>
              <a:gd name="T2" fmla="*/ 766 h 768"/>
              <a:gd name="T3" fmla="*/ 0 h 768"/>
              <a:gd name="T4" fmla="*/ 0 h 76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768">
                <a:moveTo>
                  <a:pt x="0" y="0"/>
                </a:moveTo>
                <a:lnTo>
                  <a:pt x="0" y="768"/>
                </a:lnTo>
                <a:lnTo>
                  <a:pt x="0" y="766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0" name="Freeform 53"/>
          <p:cNvSpPr>
            <a:spLocks/>
          </p:cNvSpPr>
          <p:nvPr/>
        </p:nvSpPr>
        <p:spPr bwMode="auto">
          <a:xfrm>
            <a:off x="3959420" y="4918614"/>
            <a:ext cx="610549" cy="1404564"/>
          </a:xfrm>
          <a:custGeom>
            <a:avLst/>
            <a:gdLst>
              <a:gd name="T0" fmla="*/ 0 w 406"/>
              <a:gd name="T1" fmla="*/ 0 h 934"/>
              <a:gd name="T2" fmla="*/ 0 w 406"/>
              <a:gd name="T3" fmla="*/ 766 h 934"/>
              <a:gd name="T4" fmla="*/ 0 w 406"/>
              <a:gd name="T5" fmla="*/ 768 h 934"/>
              <a:gd name="T6" fmla="*/ 406 w 406"/>
              <a:gd name="T7" fmla="*/ 934 h 934"/>
              <a:gd name="T8" fmla="*/ 406 w 406"/>
              <a:gd name="T9" fmla="*/ 603 h 934"/>
              <a:gd name="T10" fmla="*/ 406 w 406"/>
              <a:gd name="T11" fmla="*/ 124 h 934"/>
              <a:gd name="T12" fmla="*/ 0 w 406"/>
              <a:gd name="T13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6" h="934">
                <a:moveTo>
                  <a:pt x="0" y="0"/>
                </a:moveTo>
                <a:lnTo>
                  <a:pt x="0" y="766"/>
                </a:lnTo>
                <a:lnTo>
                  <a:pt x="0" y="768"/>
                </a:lnTo>
                <a:lnTo>
                  <a:pt x="406" y="934"/>
                </a:lnTo>
                <a:lnTo>
                  <a:pt x="406" y="603"/>
                </a:lnTo>
                <a:lnTo>
                  <a:pt x="406" y="124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1" name="Freeform 54"/>
          <p:cNvSpPr>
            <a:spLocks/>
          </p:cNvSpPr>
          <p:nvPr/>
        </p:nvSpPr>
        <p:spPr bwMode="auto">
          <a:xfrm>
            <a:off x="4569969" y="5105087"/>
            <a:ext cx="0" cy="1218091"/>
          </a:xfrm>
          <a:custGeom>
            <a:avLst/>
            <a:gdLst>
              <a:gd name="T0" fmla="*/ 0 h 810"/>
              <a:gd name="T1" fmla="*/ 0 h 810"/>
              <a:gd name="T2" fmla="*/ 479 h 810"/>
              <a:gd name="T3" fmla="*/ 810 h 810"/>
              <a:gd name="T4" fmla="*/ 0 h 81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810">
                <a:moveTo>
                  <a:pt x="0" y="0"/>
                </a:moveTo>
                <a:lnTo>
                  <a:pt x="0" y="0"/>
                </a:lnTo>
                <a:lnTo>
                  <a:pt x="0" y="479"/>
                </a:lnTo>
                <a:lnTo>
                  <a:pt x="0" y="810"/>
                </a:lnTo>
                <a:lnTo>
                  <a:pt x="0" y="0"/>
                </a:lnTo>
                <a:close/>
              </a:path>
            </a:pathLst>
          </a:custGeom>
          <a:solidFill>
            <a:srgbClr val="D74E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2" name="Freeform 55"/>
          <p:cNvSpPr>
            <a:spLocks/>
          </p:cNvSpPr>
          <p:nvPr/>
        </p:nvSpPr>
        <p:spPr bwMode="auto">
          <a:xfrm>
            <a:off x="4569969" y="5105087"/>
            <a:ext cx="0" cy="1218091"/>
          </a:xfrm>
          <a:custGeom>
            <a:avLst/>
            <a:gdLst>
              <a:gd name="T0" fmla="*/ 0 h 810"/>
              <a:gd name="T1" fmla="*/ 0 h 810"/>
              <a:gd name="T2" fmla="*/ 479 h 810"/>
              <a:gd name="T3" fmla="*/ 810 h 810"/>
              <a:gd name="T4" fmla="*/ 0 h 81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810">
                <a:moveTo>
                  <a:pt x="0" y="0"/>
                </a:moveTo>
                <a:lnTo>
                  <a:pt x="0" y="0"/>
                </a:lnTo>
                <a:lnTo>
                  <a:pt x="0" y="479"/>
                </a:lnTo>
                <a:lnTo>
                  <a:pt x="0" y="81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7" name="Group 81"/>
          <p:cNvGrpSpPr/>
          <p:nvPr/>
        </p:nvGrpSpPr>
        <p:grpSpPr>
          <a:xfrm>
            <a:off x="3959420" y="4933171"/>
            <a:ext cx="1219595" cy="1390007"/>
            <a:chOff x="4860550" y="4184153"/>
            <a:chExt cx="1219595" cy="1592541"/>
          </a:xfrm>
        </p:grpSpPr>
        <p:sp>
          <p:nvSpPr>
            <p:cNvPr id="254" name="Freeform 44"/>
            <p:cNvSpPr>
              <a:spLocks/>
            </p:cNvSpPr>
            <p:nvPr/>
          </p:nvSpPr>
          <p:spPr bwMode="auto">
            <a:xfrm>
              <a:off x="5471099" y="4184153"/>
              <a:ext cx="609046" cy="1338396"/>
            </a:xfrm>
            <a:custGeom>
              <a:avLst/>
              <a:gdLst>
                <a:gd name="T0" fmla="*/ 0 w 405"/>
                <a:gd name="T1" fmla="*/ 0 h 890"/>
                <a:gd name="T2" fmla="*/ 0 w 405"/>
                <a:gd name="T3" fmla="*/ 249 h 890"/>
                <a:gd name="T4" fmla="*/ 405 w 405"/>
                <a:gd name="T5" fmla="*/ 125 h 890"/>
                <a:gd name="T6" fmla="*/ 405 w 405"/>
                <a:gd name="T7" fmla="*/ 890 h 890"/>
                <a:gd name="T8" fmla="*/ 405 w 405"/>
                <a:gd name="T9" fmla="*/ 121 h 890"/>
                <a:gd name="T10" fmla="*/ 0 w 405"/>
                <a:gd name="T11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5" h="890">
                  <a:moveTo>
                    <a:pt x="0" y="0"/>
                  </a:moveTo>
                  <a:lnTo>
                    <a:pt x="0" y="249"/>
                  </a:lnTo>
                  <a:lnTo>
                    <a:pt x="405" y="125"/>
                  </a:lnTo>
                  <a:lnTo>
                    <a:pt x="405" y="890"/>
                  </a:lnTo>
                  <a:lnTo>
                    <a:pt x="405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5" name="Freeform 48"/>
            <p:cNvSpPr>
              <a:spLocks/>
            </p:cNvSpPr>
            <p:nvPr/>
          </p:nvSpPr>
          <p:spPr bwMode="auto">
            <a:xfrm>
              <a:off x="4860550" y="4184153"/>
              <a:ext cx="610549" cy="1094778"/>
            </a:xfrm>
            <a:custGeom>
              <a:avLst/>
              <a:gdLst>
                <a:gd name="T0" fmla="*/ 406 w 406"/>
                <a:gd name="T1" fmla="*/ 0 h 728"/>
                <a:gd name="T2" fmla="*/ 0 w 406"/>
                <a:gd name="T3" fmla="*/ 121 h 728"/>
                <a:gd name="T4" fmla="*/ 0 w 406"/>
                <a:gd name="T5" fmla="*/ 125 h 728"/>
                <a:gd name="T6" fmla="*/ 406 w 406"/>
                <a:gd name="T7" fmla="*/ 249 h 728"/>
                <a:gd name="T8" fmla="*/ 406 w 406"/>
                <a:gd name="T9" fmla="*/ 728 h 728"/>
                <a:gd name="T10" fmla="*/ 406 w 406"/>
                <a:gd name="T11" fmla="*/ 728 h 728"/>
                <a:gd name="T12" fmla="*/ 406 w 406"/>
                <a:gd name="T13" fmla="*/ 249 h 728"/>
                <a:gd name="T14" fmla="*/ 406 w 406"/>
                <a:gd name="T15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6" h="728">
                  <a:moveTo>
                    <a:pt x="406" y="0"/>
                  </a:moveTo>
                  <a:lnTo>
                    <a:pt x="0" y="121"/>
                  </a:lnTo>
                  <a:lnTo>
                    <a:pt x="0" y="125"/>
                  </a:lnTo>
                  <a:lnTo>
                    <a:pt x="406" y="249"/>
                  </a:lnTo>
                  <a:lnTo>
                    <a:pt x="406" y="728"/>
                  </a:lnTo>
                  <a:lnTo>
                    <a:pt x="406" y="728"/>
                  </a:lnTo>
                  <a:lnTo>
                    <a:pt x="406" y="249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6" name="Freeform 52"/>
            <p:cNvSpPr>
              <a:spLocks/>
            </p:cNvSpPr>
            <p:nvPr/>
          </p:nvSpPr>
          <p:spPr bwMode="auto">
            <a:xfrm>
              <a:off x="4860550" y="4372130"/>
              <a:ext cx="610549" cy="1404564"/>
            </a:xfrm>
            <a:custGeom>
              <a:avLst/>
              <a:gdLst>
                <a:gd name="T0" fmla="*/ 0 w 406"/>
                <a:gd name="T1" fmla="*/ 0 h 934"/>
                <a:gd name="T2" fmla="*/ 0 w 406"/>
                <a:gd name="T3" fmla="*/ 766 h 934"/>
                <a:gd name="T4" fmla="*/ 0 w 406"/>
                <a:gd name="T5" fmla="*/ 768 h 934"/>
                <a:gd name="T6" fmla="*/ 406 w 406"/>
                <a:gd name="T7" fmla="*/ 934 h 934"/>
                <a:gd name="T8" fmla="*/ 406 w 406"/>
                <a:gd name="T9" fmla="*/ 603 h 934"/>
                <a:gd name="T10" fmla="*/ 406 w 406"/>
                <a:gd name="T11" fmla="*/ 124 h 934"/>
                <a:gd name="T12" fmla="*/ 0 w 406"/>
                <a:gd name="T13" fmla="*/ 0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6" h="934">
                  <a:moveTo>
                    <a:pt x="0" y="0"/>
                  </a:moveTo>
                  <a:lnTo>
                    <a:pt x="0" y="766"/>
                  </a:lnTo>
                  <a:lnTo>
                    <a:pt x="0" y="768"/>
                  </a:lnTo>
                  <a:lnTo>
                    <a:pt x="406" y="934"/>
                  </a:lnTo>
                  <a:lnTo>
                    <a:pt x="406" y="603"/>
                  </a:lnTo>
                  <a:lnTo>
                    <a:pt x="406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7" name="Freeform 56"/>
            <p:cNvSpPr>
              <a:spLocks/>
            </p:cNvSpPr>
            <p:nvPr/>
          </p:nvSpPr>
          <p:spPr bwMode="auto">
            <a:xfrm>
              <a:off x="5471099" y="4372130"/>
              <a:ext cx="609046" cy="1404564"/>
            </a:xfrm>
            <a:custGeom>
              <a:avLst/>
              <a:gdLst>
                <a:gd name="T0" fmla="*/ 405 w 405"/>
                <a:gd name="T1" fmla="*/ 0 h 934"/>
                <a:gd name="T2" fmla="*/ 0 w 405"/>
                <a:gd name="T3" fmla="*/ 124 h 934"/>
                <a:gd name="T4" fmla="*/ 0 w 405"/>
                <a:gd name="T5" fmla="*/ 934 h 934"/>
                <a:gd name="T6" fmla="*/ 405 w 405"/>
                <a:gd name="T7" fmla="*/ 768 h 934"/>
                <a:gd name="T8" fmla="*/ 405 w 405"/>
                <a:gd name="T9" fmla="*/ 765 h 934"/>
                <a:gd name="T10" fmla="*/ 405 w 405"/>
                <a:gd name="T11" fmla="*/ 0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5" h="934">
                  <a:moveTo>
                    <a:pt x="405" y="0"/>
                  </a:moveTo>
                  <a:lnTo>
                    <a:pt x="0" y="124"/>
                  </a:lnTo>
                  <a:lnTo>
                    <a:pt x="0" y="934"/>
                  </a:lnTo>
                  <a:lnTo>
                    <a:pt x="405" y="768"/>
                  </a:lnTo>
                  <a:lnTo>
                    <a:pt x="405" y="765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58" name="Freeform 57"/>
          <p:cNvSpPr>
            <a:spLocks/>
          </p:cNvSpPr>
          <p:nvPr/>
        </p:nvSpPr>
        <p:spPr bwMode="auto">
          <a:xfrm>
            <a:off x="4569969" y="4918614"/>
            <a:ext cx="609046" cy="1404564"/>
          </a:xfrm>
          <a:custGeom>
            <a:avLst/>
            <a:gdLst>
              <a:gd name="T0" fmla="*/ 405 w 405"/>
              <a:gd name="T1" fmla="*/ 0 h 934"/>
              <a:gd name="T2" fmla="*/ 0 w 405"/>
              <a:gd name="T3" fmla="*/ 124 h 934"/>
              <a:gd name="T4" fmla="*/ 0 w 405"/>
              <a:gd name="T5" fmla="*/ 934 h 934"/>
              <a:gd name="T6" fmla="*/ 405 w 405"/>
              <a:gd name="T7" fmla="*/ 768 h 934"/>
              <a:gd name="T8" fmla="*/ 405 w 405"/>
              <a:gd name="T9" fmla="*/ 765 h 934"/>
              <a:gd name="T10" fmla="*/ 405 w 405"/>
              <a:gd name="T11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5" h="934">
                <a:moveTo>
                  <a:pt x="405" y="0"/>
                </a:moveTo>
                <a:lnTo>
                  <a:pt x="0" y="124"/>
                </a:lnTo>
                <a:lnTo>
                  <a:pt x="0" y="934"/>
                </a:lnTo>
                <a:lnTo>
                  <a:pt x="405" y="768"/>
                </a:lnTo>
                <a:lnTo>
                  <a:pt x="405" y="765"/>
                </a:lnTo>
                <a:lnTo>
                  <a:pt x="40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9" name="TextBox 258"/>
          <p:cNvSpPr txBox="1"/>
          <p:nvPr/>
        </p:nvSpPr>
        <p:spPr>
          <a:xfrm>
            <a:off x="4175717" y="5484561"/>
            <a:ext cx="81144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a typeface="Kozuka Gothic Pr6N B" panose="020B0800000000000000" pitchFamily="34" charset="-128"/>
              </a:rPr>
              <a:t>18</a:t>
            </a:r>
            <a:r>
              <a:rPr lang="id-ID" sz="2800" b="1" dirty="0">
                <a:solidFill>
                  <a:schemeClr val="bg1"/>
                </a:solidFill>
                <a:ea typeface="Kozuka Gothic Pr6N B" panose="020B0800000000000000" pitchFamily="34" charset="-128"/>
              </a:rPr>
              <a:t>%</a:t>
            </a:r>
          </a:p>
        </p:txBody>
      </p:sp>
      <p:sp>
        <p:nvSpPr>
          <p:cNvPr id="260" name="Freeform 17"/>
          <p:cNvSpPr>
            <a:spLocks/>
          </p:cNvSpPr>
          <p:nvPr/>
        </p:nvSpPr>
        <p:spPr bwMode="auto">
          <a:xfrm>
            <a:off x="2739010" y="3171529"/>
            <a:ext cx="610549" cy="2954998"/>
          </a:xfrm>
          <a:custGeom>
            <a:avLst/>
            <a:gdLst>
              <a:gd name="T0" fmla="*/ 406 w 406"/>
              <a:gd name="T1" fmla="*/ 1965 h 1965"/>
              <a:gd name="T2" fmla="*/ 0 w 406"/>
              <a:gd name="T3" fmla="*/ 1802 h 1965"/>
              <a:gd name="T4" fmla="*/ 0 w 406"/>
              <a:gd name="T5" fmla="*/ 0 h 1965"/>
              <a:gd name="T6" fmla="*/ 406 w 406"/>
              <a:gd name="T7" fmla="*/ 121 h 1965"/>
              <a:gd name="T8" fmla="*/ 406 w 406"/>
              <a:gd name="T9" fmla="*/ 1965 h 1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6" h="1965">
                <a:moveTo>
                  <a:pt x="406" y="1965"/>
                </a:moveTo>
                <a:lnTo>
                  <a:pt x="0" y="1802"/>
                </a:lnTo>
                <a:lnTo>
                  <a:pt x="0" y="0"/>
                </a:lnTo>
                <a:lnTo>
                  <a:pt x="406" y="121"/>
                </a:lnTo>
                <a:lnTo>
                  <a:pt x="406" y="196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1" name="Freeform 19"/>
          <p:cNvSpPr>
            <a:spLocks/>
          </p:cNvSpPr>
          <p:nvPr/>
        </p:nvSpPr>
        <p:spPr bwMode="auto">
          <a:xfrm>
            <a:off x="2129964" y="3171529"/>
            <a:ext cx="609046" cy="2956502"/>
          </a:xfrm>
          <a:custGeom>
            <a:avLst/>
            <a:gdLst>
              <a:gd name="T0" fmla="*/ 0 w 405"/>
              <a:gd name="T1" fmla="*/ 1966 h 1966"/>
              <a:gd name="T2" fmla="*/ 405 w 405"/>
              <a:gd name="T3" fmla="*/ 1804 h 1966"/>
              <a:gd name="T4" fmla="*/ 405 w 405"/>
              <a:gd name="T5" fmla="*/ 0 h 1966"/>
              <a:gd name="T6" fmla="*/ 0 w 405"/>
              <a:gd name="T7" fmla="*/ 121 h 1966"/>
              <a:gd name="T8" fmla="*/ 0 w 405"/>
              <a:gd name="T9" fmla="*/ 1966 h 1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5" h="1966">
                <a:moveTo>
                  <a:pt x="0" y="1966"/>
                </a:moveTo>
                <a:lnTo>
                  <a:pt x="405" y="1804"/>
                </a:lnTo>
                <a:lnTo>
                  <a:pt x="405" y="0"/>
                </a:lnTo>
                <a:lnTo>
                  <a:pt x="0" y="121"/>
                </a:lnTo>
                <a:lnTo>
                  <a:pt x="0" y="196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2" name="Freeform 21"/>
          <p:cNvSpPr>
            <a:spLocks/>
          </p:cNvSpPr>
          <p:nvPr/>
        </p:nvSpPr>
        <p:spPr bwMode="auto">
          <a:xfrm>
            <a:off x="2129964" y="3359505"/>
            <a:ext cx="609046" cy="3021166"/>
          </a:xfrm>
          <a:custGeom>
            <a:avLst/>
            <a:gdLst>
              <a:gd name="T0" fmla="*/ 405 w 405"/>
              <a:gd name="T1" fmla="*/ 2009 h 2009"/>
              <a:gd name="T2" fmla="*/ 0 w 405"/>
              <a:gd name="T3" fmla="*/ 1844 h 2009"/>
              <a:gd name="T4" fmla="*/ 0 w 405"/>
              <a:gd name="T5" fmla="*/ 0 h 2009"/>
              <a:gd name="T6" fmla="*/ 405 w 405"/>
              <a:gd name="T7" fmla="*/ 124 h 2009"/>
              <a:gd name="T8" fmla="*/ 405 w 405"/>
              <a:gd name="T9" fmla="*/ 2009 h 2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5" h="2009">
                <a:moveTo>
                  <a:pt x="405" y="2009"/>
                </a:moveTo>
                <a:lnTo>
                  <a:pt x="0" y="1844"/>
                </a:lnTo>
                <a:lnTo>
                  <a:pt x="0" y="0"/>
                </a:lnTo>
                <a:lnTo>
                  <a:pt x="405" y="124"/>
                </a:lnTo>
                <a:lnTo>
                  <a:pt x="405" y="200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8" name="Group 44"/>
          <p:cNvGrpSpPr/>
          <p:nvPr/>
        </p:nvGrpSpPr>
        <p:grpSpPr>
          <a:xfrm>
            <a:off x="2129964" y="3108025"/>
            <a:ext cx="1219595" cy="3209142"/>
            <a:chOff x="7527607" y="2563040"/>
            <a:chExt cx="1219595" cy="3209142"/>
          </a:xfrm>
        </p:grpSpPr>
        <p:sp>
          <p:nvSpPr>
            <p:cNvPr id="264" name="Freeform 16"/>
            <p:cNvSpPr>
              <a:spLocks/>
            </p:cNvSpPr>
            <p:nvPr/>
          </p:nvSpPr>
          <p:spPr bwMode="auto">
            <a:xfrm>
              <a:off x="8136653" y="2563040"/>
              <a:ext cx="610549" cy="2954998"/>
            </a:xfrm>
            <a:custGeom>
              <a:avLst/>
              <a:gdLst>
                <a:gd name="T0" fmla="*/ 406 w 406"/>
                <a:gd name="T1" fmla="*/ 1965 h 1965"/>
                <a:gd name="T2" fmla="*/ 0 w 406"/>
                <a:gd name="T3" fmla="*/ 1802 h 1965"/>
                <a:gd name="T4" fmla="*/ 0 w 406"/>
                <a:gd name="T5" fmla="*/ 0 h 1965"/>
                <a:gd name="T6" fmla="*/ 406 w 406"/>
                <a:gd name="T7" fmla="*/ 121 h 1965"/>
                <a:gd name="T8" fmla="*/ 406 w 406"/>
                <a:gd name="T9" fmla="*/ 1965 h 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1965">
                  <a:moveTo>
                    <a:pt x="406" y="1965"/>
                  </a:moveTo>
                  <a:lnTo>
                    <a:pt x="0" y="1802"/>
                  </a:lnTo>
                  <a:lnTo>
                    <a:pt x="0" y="0"/>
                  </a:lnTo>
                  <a:lnTo>
                    <a:pt x="406" y="121"/>
                  </a:lnTo>
                  <a:lnTo>
                    <a:pt x="406" y="196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5" name="Freeform 18"/>
            <p:cNvSpPr>
              <a:spLocks/>
            </p:cNvSpPr>
            <p:nvPr/>
          </p:nvSpPr>
          <p:spPr bwMode="auto">
            <a:xfrm>
              <a:off x="7527607" y="2563040"/>
              <a:ext cx="609046" cy="2956502"/>
            </a:xfrm>
            <a:custGeom>
              <a:avLst/>
              <a:gdLst>
                <a:gd name="T0" fmla="*/ 0 w 405"/>
                <a:gd name="T1" fmla="*/ 1966 h 1966"/>
                <a:gd name="T2" fmla="*/ 405 w 405"/>
                <a:gd name="T3" fmla="*/ 1804 h 1966"/>
                <a:gd name="T4" fmla="*/ 405 w 405"/>
                <a:gd name="T5" fmla="*/ 0 h 1966"/>
                <a:gd name="T6" fmla="*/ 0 w 405"/>
                <a:gd name="T7" fmla="*/ 121 h 1966"/>
                <a:gd name="T8" fmla="*/ 0 w 405"/>
                <a:gd name="T9" fmla="*/ 1966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1966">
                  <a:moveTo>
                    <a:pt x="0" y="1966"/>
                  </a:moveTo>
                  <a:lnTo>
                    <a:pt x="405" y="1804"/>
                  </a:lnTo>
                  <a:lnTo>
                    <a:pt x="405" y="0"/>
                  </a:lnTo>
                  <a:lnTo>
                    <a:pt x="0" y="121"/>
                  </a:lnTo>
                  <a:lnTo>
                    <a:pt x="0" y="196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6" name="Freeform 20"/>
            <p:cNvSpPr>
              <a:spLocks/>
            </p:cNvSpPr>
            <p:nvPr/>
          </p:nvSpPr>
          <p:spPr bwMode="auto">
            <a:xfrm>
              <a:off x="7527607" y="2751016"/>
              <a:ext cx="609046" cy="3021166"/>
            </a:xfrm>
            <a:custGeom>
              <a:avLst/>
              <a:gdLst>
                <a:gd name="T0" fmla="*/ 405 w 405"/>
                <a:gd name="T1" fmla="*/ 2009 h 2009"/>
                <a:gd name="T2" fmla="*/ 0 w 405"/>
                <a:gd name="T3" fmla="*/ 1844 h 2009"/>
                <a:gd name="T4" fmla="*/ 0 w 405"/>
                <a:gd name="T5" fmla="*/ 0 h 2009"/>
                <a:gd name="T6" fmla="*/ 405 w 405"/>
                <a:gd name="T7" fmla="*/ 124 h 2009"/>
                <a:gd name="T8" fmla="*/ 405 w 405"/>
                <a:gd name="T9" fmla="*/ 2009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009">
                  <a:moveTo>
                    <a:pt x="405" y="2009"/>
                  </a:moveTo>
                  <a:lnTo>
                    <a:pt x="0" y="1844"/>
                  </a:lnTo>
                  <a:lnTo>
                    <a:pt x="0" y="0"/>
                  </a:lnTo>
                  <a:lnTo>
                    <a:pt x="405" y="124"/>
                  </a:lnTo>
                  <a:lnTo>
                    <a:pt x="405" y="200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7" name="Freeform 22"/>
            <p:cNvSpPr>
              <a:spLocks/>
            </p:cNvSpPr>
            <p:nvPr/>
          </p:nvSpPr>
          <p:spPr bwMode="auto">
            <a:xfrm>
              <a:off x="8136653" y="2751016"/>
              <a:ext cx="610549" cy="3021166"/>
            </a:xfrm>
            <a:custGeom>
              <a:avLst/>
              <a:gdLst>
                <a:gd name="T0" fmla="*/ 0 w 406"/>
                <a:gd name="T1" fmla="*/ 2009 h 2009"/>
                <a:gd name="T2" fmla="*/ 406 w 406"/>
                <a:gd name="T3" fmla="*/ 1844 h 2009"/>
                <a:gd name="T4" fmla="*/ 406 w 406"/>
                <a:gd name="T5" fmla="*/ 0 h 2009"/>
                <a:gd name="T6" fmla="*/ 0 w 406"/>
                <a:gd name="T7" fmla="*/ 124 h 2009"/>
                <a:gd name="T8" fmla="*/ 0 w 406"/>
                <a:gd name="T9" fmla="*/ 2009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009">
                  <a:moveTo>
                    <a:pt x="0" y="2009"/>
                  </a:moveTo>
                  <a:lnTo>
                    <a:pt x="406" y="1844"/>
                  </a:lnTo>
                  <a:lnTo>
                    <a:pt x="406" y="0"/>
                  </a:lnTo>
                  <a:lnTo>
                    <a:pt x="0" y="124"/>
                  </a:lnTo>
                  <a:lnTo>
                    <a:pt x="0" y="20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68" name="Freeform 23"/>
          <p:cNvSpPr>
            <a:spLocks/>
          </p:cNvSpPr>
          <p:nvPr/>
        </p:nvSpPr>
        <p:spPr bwMode="auto">
          <a:xfrm>
            <a:off x="2739010" y="3359505"/>
            <a:ext cx="610549" cy="3021166"/>
          </a:xfrm>
          <a:custGeom>
            <a:avLst/>
            <a:gdLst>
              <a:gd name="T0" fmla="*/ 0 w 406"/>
              <a:gd name="T1" fmla="*/ 2009 h 2009"/>
              <a:gd name="T2" fmla="*/ 406 w 406"/>
              <a:gd name="T3" fmla="*/ 1844 h 2009"/>
              <a:gd name="T4" fmla="*/ 406 w 406"/>
              <a:gd name="T5" fmla="*/ 0 h 2009"/>
              <a:gd name="T6" fmla="*/ 0 w 406"/>
              <a:gd name="T7" fmla="*/ 124 h 2009"/>
              <a:gd name="T8" fmla="*/ 0 w 406"/>
              <a:gd name="T9" fmla="*/ 2009 h 2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6" h="2009">
                <a:moveTo>
                  <a:pt x="0" y="2009"/>
                </a:moveTo>
                <a:lnTo>
                  <a:pt x="406" y="1844"/>
                </a:lnTo>
                <a:lnTo>
                  <a:pt x="406" y="0"/>
                </a:lnTo>
                <a:lnTo>
                  <a:pt x="0" y="124"/>
                </a:lnTo>
                <a:lnTo>
                  <a:pt x="0" y="200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9" name="Freeform 25"/>
          <p:cNvSpPr>
            <a:spLocks/>
          </p:cNvSpPr>
          <p:nvPr/>
        </p:nvSpPr>
        <p:spPr bwMode="auto">
          <a:xfrm>
            <a:off x="2739010" y="5192657"/>
            <a:ext cx="610549" cy="688748"/>
          </a:xfrm>
          <a:custGeom>
            <a:avLst/>
            <a:gdLst>
              <a:gd name="T0" fmla="*/ 0 w 406"/>
              <a:gd name="T1" fmla="*/ 0 h 458"/>
              <a:gd name="T2" fmla="*/ 0 w 406"/>
              <a:gd name="T3" fmla="*/ 249 h 458"/>
              <a:gd name="T4" fmla="*/ 0 w 406"/>
              <a:gd name="T5" fmla="*/ 458 h 458"/>
              <a:gd name="T6" fmla="*/ 0 w 406"/>
              <a:gd name="T7" fmla="*/ 249 h 458"/>
              <a:gd name="T8" fmla="*/ 406 w 406"/>
              <a:gd name="T9" fmla="*/ 125 h 458"/>
              <a:gd name="T10" fmla="*/ 406 w 406"/>
              <a:gd name="T11" fmla="*/ 121 h 458"/>
              <a:gd name="T12" fmla="*/ 0 w 406"/>
              <a:gd name="T13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6" h="458">
                <a:moveTo>
                  <a:pt x="0" y="0"/>
                </a:moveTo>
                <a:lnTo>
                  <a:pt x="0" y="249"/>
                </a:lnTo>
                <a:lnTo>
                  <a:pt x="0" y="458"/>
                </a:lnTo>
                <a:lnTo>
                  <a:pt x="0" y="249"/>
                </a:lnTo>
                <a:lnTo>
                  <a:pt x="406" y="125"/>
                </a:lnTo>
                <a:lnTo>
                  <a:pt x="406" y="121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0" name="Freeform 27"/>
          <p:cNvSpPr>
            <a:spLocks/>
          </p:cNvSpPr>
          <p:nvPr/>
        </p:nvSpPr>
        <p:spPr bwMode="auto">
          <a:xfrm>
            <a:off x="2129964" y="5192657"/>
            <a:ext cx="609046" cy="935373"/>
          </a:xfrm>
          <a:custGeom>
            <a:avLst/>
            <a:gdLst>
              <a:gd name="T0" fmla="*/ 405 w 405"/>
              <a:gd name="T1" fmla="*/ 0 h 622"/>
              <a:gd name="T2" fmla="*/ 0 w 405"/>
              <a:gd name="T3" fmla="*/ 121 h 622"/>
              <a:gd name="T4" fmla="*/ 0 w 405"/>
              <a:gd name="T5" fmla="*/ 622 h 622"/>
              <a:gd name="T6" fmla="*/ 0 w 405"/>
              <a:gd name="T7" fmla="*/ 125 h 622"/>
              <a:gd name="T8" fmla="*/ 405 w 405"/>
              <a:gd name="T9" fmla="*/ 249 h 622"/>
              <a:gd name="T10" fmla="*/ 405 w 405"/>
              <a:gd name="T11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5" h="622">
                <a:moveTo>
                  <a:pt x="405" y="0"/>
                </a:moveTo>
                <a:lnTo>
                  <a:pt x="0" y="121"/>
                </a:lnTo>
                <a:lnTo>
                  <a:pt x="0" y="622"/>
                </a:lnTo>
                <a:lnTo>
                  <a:pt x="0" y="125"/>
                </a:lnTo>
                <a:lnTo>
                  <a:pt x="405" y="249"/>
                </a:lnTo>
                <a:lnTo>
                  <a:pt x="40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1" name="Freeform 29"/>
          <p:cNvSpPr>
            <a:spLocks/>
          </p:cNvSpPr>
          <p:nvPr/>
        </p:nvSpPr>
        <p:spPr bwMode="auto">
          <a:xfrm>
            <a:off x="2129964" y="5380634"/>
            <a:ext cx="609046" cy="1000038"/>
          </a:xfrm>
          <a:custGeom>
            <a:avLst/>
            <a:gdLst>
              <a:gd name="T0" fmla="*/ 0 w 405"/>
              <a:gd name="T1" fmla="*/ 0 h 665"/>
              <a:gd name="T2" fmla="*/ 0 w 405"/>
              <a:gd name="T3" fmla="*/ 497 h 665"/>
              <a:gd name="T4" fmla="*/ 0 w 405"/>
              <a:gd name="T5" fmla="*/ 500 h 665"/>
              <a:gd name="T6" fmla="*/ 405 w 405"/>
              <a:gd name="T7" fmla="*/ 665 h 665"/>
              <a:gd name="T8" fmla="*/ 405 w 405"/>
              <a:gd name="T9" fmla="*/ 124 h 665"/>
              <a:gd name="T10" fmla="*/ 0 w 405"/>
              <a:gd name="T11" fmla="*/ 0 h 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5" h="665">
                <a:moveTo>
                  <a:pt x="0" y="0"/>
                </a:moveTo>
                <a:lnTo>
                  <a:pt x="0" y="497"/>
                </a:lnTo>
                <a:lnTo>
                  <a:pt x="0" y="500"/>
                </a:lnTo>
                <a:lnTo>
                  <a:pt x="405" y="665"/>
                </a:lnTo>
                <a:lnTo>
                  <a:pt x="405" y="124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2" name="Freeform 30"/>
          <p:cNvSpPr>
            <a:spLocks/>
          </p:cNvSpPr>
          <p:nvPr/>
        </p:nvSpPr>
        <p:spPr bwMode="auto">
          <a:xfrm>
            <a:off x="2739010" y="5567107"/>
            <a:ext cx="0" cy="813565"/>
          </a:xfrm>
          <a:custGeom>
            <a:avLst/>
            <a:gdLst>
              <a:gd name="T0" fmla="*/ 0 h 541"/>
              <a:gd name="T1" fmla="*/ 541 h 541"/>
              <a:gd name="T2" fmla="*/ 209 h 541"/>
              <a:gd name="T3" fmla="*/ 0 h 54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541">
                <a:moveTo>
                  <a:pt x="0" y="0"/>
                </a:moveTo>
                <a:lnTo>
                  <a:pt x="0" y="541"/>
                </a:lnTo>
                <a:lnTo>
                  <a:pt x="0" y="209"/>
                </a:lnTo>
                <a:lnTo>
                  <a:pt x="0" y="0"/>
                </a:lnTo>
                <a:close/>
              </a:path>
            </a:pathLst>
          </a:custGeom>
          <a:solidFill>
            <a:srgbClr val="3299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3" name="Freeform 31"/>
          <p:cNvSpPr>
            <a:spLocks/>
          </p:cNvSpPr>
          <p:nvPr/>
        </p:nvSpPr>
        <p:spPr bwMode="auto">
          <a:xfrm>
            <a:off x="2739010" y="5567107"/>
            <a:ext cx="0" cy="813565"/>
          </a:xfrm>
          <a:custGeom>
            <a:avLst/>
            <a:gdLst>
              <a:gd name="T0" fmla="*/ 0 h 541"/>
              <a:gd name="T1" fmla="*/ 541 h 541"/>
              <a:gd name="T2" fmla="*/ 209 h 541"/>
              <a:gd name="T3" fmla="*/ 0 h 54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541">
                <a:moveTo>
                  <a:pt x="0" y="0"/>
                </a:moveTo>
                <a:lnTo>
                  <a:pt x="0" y="541"/>
                </a:lnTo>
                <a:lnTo>
                  <a:pt x="0" y="20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9" name="Group 55"/>
          <p:cNvGrpSpPr/>
          <p:nvPr/>
        </p:nvGrpSpPr>
        <p:grpSpPr>
          <a:xfrm>
            <a:off x="2129964" y="5380634"/>
            <a:ext cx="1219595" cy="974473"/>
            <a:chOff x="7527607" y="4584168"/>
            <a:chExt cx="1219595" cy="1188015"/>
          </a:xfrm>
        </p:grpSpPr>
        <p:sp>
          <p:nvSpPr>
            <p:cNvPr id="275" name="Freeform 24"/>
            <p:cNvSpPr>
              <a:spLocks/>
            </p:cNvSpPr>
            <p:nvPr/>
          </p:nvSpPr>
          <p:spPr bwMode="auto">
            <a:xfrm>
              <a:off x="8136653" y="4584168"/>
              <a:ext cx="610549" cy="688748"/>
            </a:xfrm>
            <a:custGeom>
              <a:avLst/>
              <a:gdLst>
                <a:gd name="T0" fmla="*/ 0 w 406"/>
                <a:gd name="T1" fmla="*/ 0 h 458"/>
                <a:gd name="T2" fmla="*/ 0 w 406"/>
                <a:gd name="T3" fmla="*/ 249 h 458"/>
                <a:gd name="T4" fmla="*/ 0 w 406"/>
                <a:gd name="T5" fmla="*/ 458 h 458"/>
                <a:gd name="T6" fmla="*/ 0 w 406"/>
                <a:gd name="T7" fmla="*/ 249 h 458"/>
                <a:gd name="T8" fmla="*/ 406 w 406"/>
                <a:gd name="T9" fmla="*/ 125 h 458"/>
                <a:gd name="T10" fmla="*/ 406 w 406"/>
                <a:gd name="T11" fmla="*/ 121 h 458"/>
                <a:gd name="T12" fmla="*/ 0 w 406"/>
                <a:gd name="T13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6" h="458">
                  <a:moveTo>
                    <a:pt x="0" y="0"/>
                  </a:moveTo>
                  <a:lnTo>
                    <a:pt x="0" y="249"/>
                  </a:lnTo>
                  <a:lnTo>
                    <a:pt x="0" y="458"/>
                  </a:lnTo>
                  <a:lnTo>
                    <a:pt x="0" y="249"/>
                  </a:lnTo>
                  <a:lnTo>
                    <a:pt x="406" y="125"/>
                  </a:lnTo>
                  <a:lnTo>
                    <a:pt x="406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6" name="Freeform 26"/>
            <p:cNvSpPr>
              <a:spLocks/>
            </p:cNvSpPr>
            <p:nvPr/>
          </p:nvSpPr>
          <p:spPr bwMode="auto">
            <a:xfrm>
              <a:off x="7527607" y="4584168"/>
              <a:ext cx="609046" cy="935373"/>
            </a:xfrm>
            <a:custGeom>
              <a:avLst/>
              <a:gdLst>
                <a:gd name="T0" fmla="*/ 405 w 405"/>
                <a:gd name="T1" fmla="*/ 0 h 622"/>
                <a:gd name="T2" fmla="*/ 0 w 405"/>
                <a:gd name="T3" fmla="*/ 121 h 622"/>
                <a:gd name="T4" fmla="*/ 0 w 405"/>
                <a:gd name="T5" fmla="*/ 622 h 622"/>
                <a:gd name="T6" fmla="*/ 0 w 405"/>
                <a:gd name="T7" fmla="*/ 125 h 622"/>
                <a:gd name="T8" fmla="*/ 405 w 405"/>
                <a:gd name="T9" fmla="*/ 249 h 622"/>
                <a:gd name="T10" fmla="*/ 405 w 405"/>
                <a:gd name="T11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5" h="622">
                  <a:moveTo>
                    <a:pt x="405" y="0"/>
                  </a:moveTo>
                  <a:lnTo>
                    <a:pt x="0" y="121"/>
                  </a:lnTo>
                  <a:lnTo>
                    <a:pt x="0" y="622"/>
                  </a:lnTo>
                  <a:lnTo>
                    <a:pt x="0" y="125"/>
                  </a:lnTo>
                  <a:lnTo>
                    <a:pt x="405" y="249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7527607" y="4772145"/>
              <a:ext cx="609046" cy="1000038"/>
            </a:xfrm>
            <a:custGeom>
              <a:avLst/>
              <a:gdLst>
                <a:gd name="T0" fmla="*/ 0 w 405"/>
                <a:gd name="T1" fmla="*/ 0 h 665"/>
                <a:gd name="T2" fmla="*/ 0 w 405"/>
                <a:gd name="T3" fmla="*/ 497 h 665"/>
                <a:gd name="T4" fmla="*/ 0 w 405"/>
                <a:gd name="T5" fmla="*/ 500 h 665"/>
                <a:gd name="T6" fmla="*/ 405 w 405"/>
                <a:gd name="T7" fmla="*/ 665 h 665"/>
                <a:gd name="T8" fmla="*/ 405 w 405"/>
                <a:gd name="T9" fmla="*/ 124 h 665"/>
                <a:gd name="T10" fmla="*/ 0 w 405"/>
                <a:gd name="T11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5" h="665">
                  <a:moveTo>
                    <a:pt x="0" y="0"/>
                  </a:moveTo>
                  <a:lnTo>
                    <a:pt x="0" y="497"/>
                  </a:lnTo>
                  <a:lnTo>
                    <a:pt x="0" y="500"/>
                  </a:lnTo>
                  <a:lnTo>
                    <a:pt x="405" y="665"/>
                  </a:lnTo>
                  <a:lnTo>
                    <a:pt x="405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8" name="Freeform 32"/>
            <p:cNvSpPr>
              <a:spLocks/>
            </p:cNvSpPr>
            <p:nvPr/>
          </p:nvSpPr>
          <p:spPr bwMode="auto">
            <a:xfrm>
              <a:off x="8136653" y="4772145"/>
              <a:ext cx="610549" cy="1000038"/>
            </a:xfrm>
            <a:custGeom>
              <a:avLst/>
              <a:gdLst>
                <a:gd name="T0" fmla="*/ 406 w 406"/>
                <a:gd name="T1" fmla="*/ 0 h 665"/>
                <a:gd name="T2" fmla="*/ 0 w 406"/>
                <a:gd name="T3" fmla="*/ 124 h 665"/>
                <a:gd name="T4" fmla="*/ 0 w 406"/>
                <a:gd name="T5" fmla="*/ 333 h 665"/>
                <a:gd name="T6" fmla="*/ 0 w 406"/>
                <a:gd name="T7" fmla="*/ 665 h 665"/>
                <a:gd name="T8" fmla="*/ 406 w 406"/>
                <a:gd name="T9" fmla="*/ 500 h 665"/>
                <a:gd name="T10" fmla="*/ 406 w 406"/>
                <a:gd name="T11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665">
                  <a:moveTo>
                    <a:pt x="406" y="0"/>
                  </a:moveTo>
                  <a:lnTo>
                    <a:pt x="0" y="124"/>
                  </a:lnTo>
                  <a:lnTo>
                    <a:pt x="0" y="333"/>
                  </a:lnTo>
                  <a:lnTo>
                    <a:pt x="0" y="665"/>
                  </a:lnTo>
                  <a:lnTo>
                    <a:pt x="406" y="500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79" name="Freeform 33"/>
          <p:cNvSpPr>
            <a:spLocks/>
          </p:cNvSpPr>
          <p:nvPr/>
        </p:nvSpPr>
        <p:spPr bwMode="auto">
          <a:xfrm>
            <a:off x="2739010" y="5380634"/>
            <a:ext cx="610549" cy="1000038"/>
          </a:xfrm>
          <a:custGeom>
            <a:avLst/>
            <a:gdLst>
              <a:gd name="T0" fmla="*/ 406 w 406"/>
              <a:gd name="T1" fmla="*/ 0 h 665"/>
              <a:gd name="T2" fmla="*/ 0 w 406"/>
              <a:gd name="T3" fmla="*/ 124 h 665"/>
              <a:gd name="T4" fmla="*/ 0 w 406"/>
              <a:gd name="T5" fmla="*/ 333 h 665"/>
              <a:gd name="T6" fmla="*/ 0 w 406"/>
              <a:gd name="T7" fmla="*/ 665 h 665"/>
              <a:gd name="T8" fmla="*/ 406 w 406"/>
              <a:gd name="T9" fmla="*/ 500 h 665"/>
              <a:gd name="T10" fmla="*/ 406 w 406"/>
              <a:gd name="T11" fmla="*/ 0 h 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6" h="665">
                <a:moveTo>
                  <a:pt x="406" y="0"/>
                </a:moveTo>
                <a:lnTo>
                  <a:pt x="0" y="124"/>
                </a:lnTo>
                <a:lnTo>
                  <a:pt x="0" y="333"/>
                </a:lnTo>
                <a:lnTo>
                  <a:pt x="0" y="665"/>
                </a:lnTo>
                <a:lnTo>
                  <a:pt x="406" y="500"/>
                </a:lnTo>
                <a:lnTo>
                  <a:pt x="40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0" name="TextBox 279"/>
          <p:cNvSpPr txBox="1"/>
          <p:nvPr/>
        </p:nvSpPr>
        <p:spPr>
          <a:xfrm>
            <a:off x="2333290" y="5553789"/>
            <a:ext cx="81144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a typeface="Kozuka Gothic Pr6N B" panose="020B0800000000000000" pitchFamily="34" charset="-128"/>
              </a:rPr>
              <a:t>12</a:t>
            </a:r>
            <a:r>
              <a:rPr lang="id-ID" sz="2800" b="1" dirty="0">
                <a:solidFill>
                  <a:schemeClr val="bg1"/>
                </a:solidFill>
                <a:ea typeface="Kozuka Gothic Pr6N B" panose="020B0800000000000000" pitchFamily="34" charset="-128"/>
              </a:rPr>
              <a:t>%</a:t>
            </a:r>
          </a:p>
        </p:txBody>
      </p:sp>
      <p:sp>
        <p:nvSpPr>
          <p:cNvPr id="281" name="Freeform 17"/>
          <p:cNvSpPr>
            <a:spLocks/>
          </p:cNvSpPr>
          <p:nvPr/>
        </p:nvSpPr>
        <p:spPr bwMode="auto">
          <a:xfrm>
            <a:off x="952585" y="3052708"/>
            <a:ext cx="610549" cy="2954998"/>
          </a:xfrm>
          <a:custGeom>
            <a:avLst/>
            <a:gdLst>
              <a:gd name="T0" fmla="*/ 406 w 406"/>
              <a:gd name="T1" fmla="*/ 1965 h 1965"/>
              <a:gd name="T2" fmla="*/ 0 w 406"/>
              <a:gd name="T3" fmla="*/ 1802 h 1965"/>
              <a:gd name="T4" fmla="*/ 0 w 406"/>
              <a:gd name="T5" fmla="*/ 0 h 1965"/>
              <a:gd name="T6" fmla="*/ 406 w 406"/>
              <a:gd name="T7" fmla="*/ 121 h 1965"/>
              <a:gd name="T8" fmla="*/ 406 w 406"/>
              <a:gd name="T9" fmla="*/ 1965 h 1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6" h="1965">
                <a:moveTo>
                  <a:pt x="406" y="1965"/>
                </a:moveTo>
                <a:lnTo>
                  <a:pt x="0" y="1802"/>
                </a:lnTo>
                <a:lnTo>
                  <a:pt x="0" y="0"/>
                </a:lnTo>
                <a:lnTo>
                  <a:pt x="406" y="121"/>
                </a:lnTo>
                <a:lnTo>
                  <a:pt x="406" y="196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2" name="Freeform 19"/>
          <p:cNvSpPr>
            <a:spLocks/>
          </p:cNvSpPr>
          <p:nvPr/>
        </p:nvSpPr>
        <p:spPr bwMode="auto">
          <a:xfrm>
            <a:off x="343539" y="3052708"/>
            <a:ext cx="609046" cy="2956502"/>
          </a:xfrm>
          <a:custGeom>
            <a:avLst/>
            <a:gdLst>
              <a:gd name="T0" fmla="*/ 0 w 405"/>
              <a:gd name="T1" fmla="*/ 1966 h 1966"/>
              <a:gd name="T2" fmla="*/ 405 w 405"/>
              <a:gd name="T3" fmla="*/ 1804 h 1966"/>
              <a:gd name="T4" fmla="*/ 405 w 405"/>
              <a:gd name="T5" fmla="*/ 0 h 1966"/>
              <a:gd name="T6" fmla="*/ 0 w 405"/>
              <a:gd name="T7" fmla="*/ 121 h 1966"/>
              <a:gd name="T8" fmla="*/ 0 w 405"/>
              <a:gd name="T9" fmla="*/ 1966 h 1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5" h="1966">
                <a:moveTo>
                  <a:pt x="0" y="1966"/>
                </a:moveTo>
                <a:lnTo>
                  <a:pt x="405" y="1804"/>
                </a:lnTo>
                <a:lnTo>
                  <a:pt x="405" y="0"/>
                </a:lnTo>
                <a:lnTo>
                  <a:pt x="0" y="121"/>
                </a:lnTo>
                <a:lnTo>
                  <a:pt x="0" y="196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3" name="Freeform 21"/>
          <p:cNvSpPr>
            <a:spLocks/>
          </p:cNvSpPr>
          <p:nvPr/>
        </p:nvSpPr>
        <p:spPr bwMode="auto">
          <a:xfrm>
            <a:off x="343539" y="3240684"/>
            <a:ext cx="609046" cy="3021166"/>
          </a:xfrm>
          <a:custGeom>
            <a:avLst/>
            <a:gdLst>
              <a:gd name="T0" fmla="*/ 405 w 405"/>
              <a:gd name="T1" fmla="*/ 2009 h 2009"/>
              <a:gd name="T2" fmla="*/ 0 w 405"/>
              <a:gd name="T3" fmla="*/ 1844 h 2009"/>
              <a:gd name="T4" fmla="*/ 0 w 405"/>
              <a:gd name="T5" fmla="*/ 0 h 2009"/>
              <a:gd name="T6" fmla="*/ 405 w 405"/>
              <a:gd name="T7" fmla="*/ 124 h 2009"/>
              <a:gd name="T8" fmla="*/ 405 w 405"/>
              <a:gd name="T9" fmla="*/ 2009 h 2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5" h="2009">
                <a:moveTo>
                  <a:pt x="405" y="2009"/>
                </a:moveTo>
                <a:lnTo>
                  <a:pt x="0" y="1844"/>
                </a:lnTo>
                <a:lnTo>
                  <a:pt x="0" y="0"/>
                </a:lnTo>
                <a:lnTo>
                  <a:pt x="405" y="124"/>
                </a:lnTo>
                <a:lnTo>
                  <a:pt x="405" y="200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0" name="Group 44"/>
          <p:cNvGrpSpPr/>
          <p:nvPr/>
        </p:nvGrpSpPr>
        <p:grpSpPr>
          <a:xfrm>
            <a:off x="339941" y="3142185"/>
            <a:ext cx="1219595" cy="3209142"/>
            <a:chOff x="7527607" y="2563040"/>
            <a:chExt cx="1219595" cy="3209142"/>
          </a:xfrm>
        </p:grpSpPr>
        <p:sp>
          <p:nvSpPr>
            <p:cNvPr id="285" name="Freeform 16"/>
            <p:cNvSpPr>
              <a:spLocks/>
            </p:cNvSpPr>
            <p:nvPr/>
          </p:nvSpPr>
          <p:spPr bwMode="auto">
            <a:xfrm>
              <a:off x="8136653" y="2563040"/>
              <a:ext cx="610549" cy="2954998"/>
            </a:xfrm>
            <a:custGeom>
              <a:avLst/>
              <a:gdLst>
                <a:gd name="T0" fmla="*/ 406 w 406"/>
                <a:gd name="T1" fmla="*/ 1965 h 1965"/>
                <a:gd name="T2" fmla="*/ 0 w 406"/>
                <a:gd name="T3" fmla="*/ 1802 h 1965"/>
                <a:gd name="T4" fmla="*/ 0 w 406"/>
                <a:gd name="T5" fmla="*/ 0 h 1965"/>
                <a:gd name="T6" fmla="*/ 406 w 406"/>
                <a:gd name="T7" fmla="*/ 121 h 1965"/>
                <a:gd name="T8" fmla="*/ 406 w 406"/>
                <a:gd name="T9" fmla="*/ 1965 h 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1965">
                  <a:moveTo>
                    <a:pt x="406" y="1965"/>
                  </a:moveTo>
                  <a:lnTo>
                    <a:pt x="0" y="1802"/>
                  </a:lnTo>
                  <a:lnTo>
                    <a:pt x="0" y="0"/>
                  </a:lnTo>
                  <a:lnTo>
                    <a:pt x="406" y="121"/>
                  </a:lnTo>
                  <a:lnTo>
                    <a:pt x="406" y="196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6" name="Freeform 18"/>
            <p:cNvSpPr>
              <a:spLocks/>
            </p:cNvSpPr>
            <p:nvPr/>
          </p:nvSpPr>
          <p:spPr bwMode="auto">
            <a:xfrm>
              <a:off x="7527607" y="2563040"/>
              <a:ext cx="609046" cy="2956502"/>
            </a:xfrm>
            <a:custGeom>
              <a:avLst/>
              <a:gdLst>
                <a:gd name="T0" fmla="*/ 0 w 405"/>
                <a:gd name="T1" fmla="*/ 1966 h 1966"/>
                <a:gd name="T2" fmla="*/ 405 w 405"/>
                <a:gd name="T3" fmla="*/ 1804 h 1966"/>
                <a:gd name="T4" fmla="*/ 405 w 405"/>
                <a:gd name="T5" fmla="*/ 0 h 1966"/>
                <a:gd name="T6" fmla="*/ 0 w 405"/>
                <a:gd name="T7" fmla="*/ 121 h 1966"/>
                <a:gd name="T8" fmla="*/ 0 w 405"/>
                <a:gd name="T9" fmla="*/ 1966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1966">
                  <a:moveTo>
                    <a:pt x="0" y="1966"/>
                  </a:moveTo>
                  <a:lnTo>
                    <a:pt x="405" y="1804"/>
                  </a:lnTo>
                  <a:lnTo>
                    <a:pt x="405" y="0"/>
                  </a:lnTo>
                  <a:lnTo>
                    <a:pt x="0" y="121"/>
                  </a:lnTo>
                  <a:lnTo>
                    <a:pt x="0" y="19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527607" y="2751016"/>
              <a:ext cx="609046" cy="3021166"/>
            </a:xfrm>
            <a:custGeom>
              <a:avLst/>
              <a:gdLst>
                <a:gd name="T0" fmla="*/ 405 w 405"/>
                <a:gd name="T1" fmla="*/ 2009 h 2009"/>
                <a:gd name="T2" fmla="*/ 0 w 405"/>
                <a:gd name="T3" fmla="*/ 1844 h 2009"/>
                <a:gd name="T4" fmla="*/ 0 w 405"/>
                <a:gd name="T5" fmla="*/ 0 h 2009"/>
                <a:gd name="T6" fmla="*/ 405 w 405"/>
                <a:gd name="T7" fmla="*/ 124 h 2009"/>
                <a:gd name="T8" fmla="*/ 405 w 405"/>
                <a:gd name="T9" fmla="*/ 2009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009">
                  <a:moveTo>
                    <a:pt x="405" y="2009"/>
                  </a:moveTo>
                  <a:lnTo>
                    <a:pt x="0" y="1844"/>
                  </a:lnTo>
                  <a:lnTo>
                    <a:pt x="0" y="0"/>
                  </a:lnTo>
                  <a:lnTo>
                    <a:pt x="405" y="124"/>
                  </a:lnTo>
                  <a:lnTo>
                    <a:pt x="405" y="200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8" name="Freeform 22"/>
            <p:cNvSpPr>
              <a:spLocks/>
            </p:cNvSpPr>
            <p:nvPr/>
          </p:nvSpPr>
          <p:spPr bwMode="auto">
            <a:xfrm>
              <a:off x="8136653" y="2751016"/>
              <a:ext cx="610549" cy="3021166"/>
            </a:xfrm>
            <a:custGeom>
              <a:avLst/>
              <a:gdLst>
                <a:gd name="T0" fmla="*/ 0 w 406"/>
                <a:gd name="T1" fmla="*/ 2009 h 2009"/>
                <a:gd name="T2" fmla="*/ 406 w 406"/>
                <a:gd name="T3" fmla="*/ 1844 h 2009"/>
                <a:gd name="T4" fmla="*/ 406 w 406"/>
                <a:gd name="T5" fmla="*/ 0 h 2009"/>
                <a:gd name="T6" fmla="*/ 0 w 406"/>
                <a:gd name="T7" fmla="*/ 124 h 2009"/>
                <a:gd name="T8" fmla="*/ 0 w 406"/>
                <a:gd name="T9" fmla="*/ 2009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009">
                  <a:moveTo>
                    <a:pt x="0" y="2009"/>
                  </a:moveTo>
                  <a:lnTo>
                    <a:pt x="406" y="1844"/>
                  </a:lnTo>
                  <a:lnTo>
                    <a:pt x="406" y="0"/>
                  </a:lnTo>
                  <a:lnTo>
                    <a:pt x="0" y="124"/>
                  </a:lnTo>
                  <a:lnTo>
                    <a:pt x="0" y="200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9" name="Freeform 23"/>
          <p:cNvSpPr>
            <a:spLocks/>
          </p:cNvSpPr>
          <p:nvPr/>
        </p:nvSpPr>
        <p:spPr bwMode="auto">
          <a:xfrm>
            <a:off x="952585" y="3240684"/>
            <a:ext cx="610549" cy="3021166"/>
          </a:xfrm>
          <a:custGeom>
            <a:avLst/>
            <a:gdLst>
              <a:gd name="T0" fmla="*/ 0 w 406"/>
              <a:gd name="T1" fmla="*/ 2009 h 2009"/>
              <a:gd name="T2" fmla="*/ 406 w 406"/>
              <a:gd name="T3" fmla="*/ 1844 h 2009"/>
              <a:gd name="T4" fmla="*/ 406 w 406"/>
              <a:gd name="T5" fmla="*/ 0 h 2009"/>
              <a:gd name="T6" fmla="*/ 0 w 406"/>
              <a:gd name="T7" fmla="*/ 124 h 2009"/>
              <a:gd name="T8" fmla="*/ 0 w 406"/>
              <a:gd name="T9" fmla="*/ 2009 h 2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6" h="2009">
                <a:moveTo>
                  <a:pt x="0" y="2009"/>
                </a:moveTo>
                <a:lnTo>
                  <a:pt x="406" y="1844"/>
                </a:lnTo>
                <a:lnTo>
                  <a:pt x="406" y="0"/>
                </a:lnTo>
                <a:lnTo>
                  <a:pt x="0" y="124"/>
                </a:lnTo>
                <a:lnTo>
                  <a:pt x="0" y="200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0" name="Freeform 25"/>
          <p:cNvSpPr>
            <a:spLocks/>
          </p:cNvSpPr>
          <p:nvPr/>
        </p:nvSpPr>
        <p:spPr bwMode="auto">
          <a:xfrm>
            <a:off x="952585" y="5073836"/>
            <a:ext cx="610549" cy="688748"/>
          </a:xfrm>
          <a:custGeom>
            <a:avLst/>
            <a:gdLst>
              <a:gd name="T0" fmla="*/ 0 w 406"/>
              <a:gd name="T1" fmla="*/ 0 h 458"/>
              <a:gd name="T2" fmla="*/ 0 w 406"/>
              <a:gd name="T3" fmla="*/ 249 h 458"/>
              <a:gd name="T4" fmla="*/ 0 w 406"/>
              <a:gd name="T5" fmla="*/ 458 h 458"/>
              <a:gd name="T6" fmla="*/ 0 w 406"/>
              <a:gd name="T7" fmla="*/ 249 h 458"/>
              <a:gd name="T8" fmla="*/ 406 w 406"/>
              <a:gd name="T9" fmla="*/ 125 h 458"/>
              <a:gd name="T10" fmla="*/ 406 w 406"/>
              <a:gd name="T11" fmla="*/ 121 h 458"/>
              <a:gd name="T12" fmla="*/ 0 w 406"/>
              <a:gd name="T13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6" h="458">
                <a:moveTo>
                  <a:pt x="0" y="0"/>
                </a:moveTo>
                <a:lnTo>
                  <a:pt x="0" y="249"/>
                </a:lnTo>
                <a:lnTo>
                  <a:pt x="0" y="458"/>
                </a:lnTo>
                <a:lnTo>
                  <a:pt x="0" y="249"/>
                </a:lnTo>
                <a:lnTo>
                  <a:pt x="406" y="125"/>
                </a:lnTo>
                <a:lnTo>
                  <a:pt x="406" y="121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1" name="Freeform 27"/>
          <p:cNvSpPr>
            <a:spLocks/>
          </p:cNvSpPr>
          <p:nvPr/>
        </p:nvSpPr>
        <p:spPr bwMode="auto">
          <a:xfrm>
            <a:off x="343539" y="5073836"/>
            <a:ext cx="609046" cy="935373"/>
          </a:xfrm>
          <a:custGeom>
            <a:avLst/>
            <a:gdLst>
              <a:gd name="T0" fmla="*/ 405 w 405"/>
              <a:gd name="T1" fmla="*/ 0 h 622"/>
              <a:gd name="T2" fmla="*/ 0 w 405"/>
              <a:gd name="T3" fmla="*/ 121 h 622"/>
              <a:gd name="T4" fmla="*/ 0 w 405"/>
              <a:gd name="T5" fmla="*/ 622 h 622"/>
              <a:gd name="T6" fmla="*/ 0 w 405"/>
              <a:gd name="T7" fmla="*/ 125 h 622"/>
              <a:gd name="T8" fmla="*/ 405 w 405"/>
              <a:gd name="T9" fmla="*/ 249 h 622"/>
              <a:gd name="T10" fmla="*/ 405 w 405"/>
              <a:gd name="T11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5" h="622">
                <a:moveTo>
                  <a:pt x="405" y="0"/>
                </a:moveTo>
                <a:lnTo>
                  <a:pt x="0" y="121"/>
                </a:lnTo>
                <a:lnTo>
                  <a:pt x="0" y="622"/>
                </a:lnTo>
                <a:lnTo>
                  <a:pt x="0" y="125"/>
                </a:lnTo>
                <a:lnTo>
                  <a:pt x="405" y="249"/>
                </a:lnTo>
                <a:lnTo>
                  <a:pt x="40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2" name="Freeform 29"/>
          <p:cNvSpPr>
            <a:spLocks/>
          </p:cNvSpPr>
          <p:nvPr/>
        </p:nvSpPr>
        <p:spPr bwMode="auto">
          <a:xfrm>
            <a:off x="343539" y="5261813"/>
            <a:ext cx="609046" cy="1000038"/>
          </a:xfrm>
          <a:custGeom>
            <a:avLst/>
            <a:gdLst>
              <a:gd name="T0" fmla="*/ 0 w 405"/>
              <a:gd name="T1" fmla="*/ 0 h 665"/>
              <a:gd name="T2" fmla="*/ 0 w 405"/>
              <a:gd name="T3" fmla="*/ 497 h 665"/>
              <a:gd name="T4" fmla="*/ 0 w 405"/>
              <a:gd name="T5" fmla="*/ 500 h 665"/>
              <a:gd name="T6" fmla="*/ 405 w 405"/>
              <a:gd name="T7" fmla="*/ 665 h 665"/>
              <a:gd name="T8" fmla="*/ 405 w 405"/>
              <a:gd name="T9" fmla="*/ 124 h 665"/>
              <a:gd name="T10" fmla="*/ 0 w 405"/>
              <a:gd name="T11" fmla="*/ 0 h 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5" h="665">
                <a:moveTo>
                  <a:pt x="0" y="0"/>
                </a:moveTo>
                <a:lnTo>
                  <a:pt x="0" y="497"/>
                </a:lnTo>
                <a:lnTo>
                  <a:pt x="0" y="500"/>
                </a:lnTo>
                <a:lnTo>
                  <a:pt x="405" y="665"/>
                </a:lnTo>
                <a:lnTo>
                  <a:pt x="405" y="124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3" name="Freeform 30"/>
          <p:cNvSpPr>
            <a:spLocks/>
          </p:cNvSpPr>
          <p:nvPr/>
        </p:nvSpPr>
        <p:spPr bwMode="auto">
          <a:xfrm>
            <a:off x="952585" y="5448286"/>
            <a:ext cx="0" cy="813565"/>
          </a:xfrm>
          <a:custGeom>
            <a:avLst/>
            <a:gdLst>
              <a:gd name="T0" fmla="*/ 0 h 541"/>
              <a:gd name="T1" fmla="*/ 541 h 541"/>
              <a:gd name="T2" fmla="*/ 209 h 541"/>
              <a:gd name="T3" fmla="*/ 0 h 54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541">
                <a:moveTo>
                  <a:pt x="0" y="0"/>
                </a:moveTo>
                <a:lnTo>
                  <a:pt x="0" y="541"/>
                </a:lnTo>
                <a:lnTo>
                  <a:pt x="0" y="209"/>
                </a:lnTo>
                <a:lnTo>
                  <a:pt x="0" y="0"/>
                </a:lnTo>
                <a:close/>
              </a:path>
            </a:pathLst>
          </a:custGeom>
          <a:solidFill>
            <a:srgbClr val="3299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4" name="Freeform 31"/>
          <p:cNvSpPr>
            <a:spLocks/>
          </p:cNvSpPr>
          <p:nvPr/>
        </p:nvSpPr>
        <p:spPr bwMode="auto">
          <a:xfrm>
            <a:off x="952585" y="5448286"/>
            <a:ext cx="0" cy="813565"/>
          </a:xfrm>
          <a:custGeom>
            <a:avLst/>
            <a:gdLst>
              <a:gd name="T0" fmla="*/ 0 h 541"/>
              <a:gd name="T1" fmla="*/ 541 h 541"/>
              <a:gd name="T2" fmla="*/ 209 h 541"/>
              <a:gd name="T3" fmla="*/ 0 h 54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541">
                <a:moveTo>
                  <a:pt x="0" y="0"/>
                </a:moveTo>
                <a:lnTo>
                  <a:pt x="0" y="541"/>
                </a:lnTo>
                <a:lnTo>
                  <a:pt x="0" y="20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1" name="Group 55"/>
          <p:cNvGrpSpPr/>
          <p:nvPr/>
        </p:nvGrpSpPr>
        <p:grpSpPr>
          <a:xfrm>
            <a:off x="343539" y="5680696"/>
            <a:ext cx="1219595" cy="555589"/>
            <a:chOff x="7527607" y="4584168"/>
            <a:chExt cx="1219595" cy="1188015"/>
          </a:xfrm>
          <a:solidFill>
            <a:schemeClr val="accent6"/>
          </a:solidFill>
        </p:grpSpPr>
        <p:sp>
          <p:nvSpPr>
            <p:cNvPr id="296" name="Freeform 24"/>
            <p:cNvSpPr>
              <a:spLocks/>
            </p:cNvSpPr>
            <p:nvPr/>
          </p:nvSpPr>
          <p:spPr bwMode="auto">
            <a:xfrm>
              <a:off x="8136653" y="4584168"/>
              <a:ext cx="610549" cy="688748"/>
            </a:xfrm>
            <a:custGeom>
              <a:avLst/>
              <a:gdLst>
                <a:gd name="T0" fmla="*/ 0 w 406"/>
                <a:gd name="T1" fmla="*/ 0 h 458"/>
                <a:gd name="T2" fmla="*/ 0 w 406"/>
                <a:gd name="T3" fmla="*/ 249 h 458"/>
                <a:gd name="T4" fmla="*/ 0 w 406"/>
                <a:gd name="T5" fmla="*/ 458 h 458"/>
                <a:gd name="T6" fmla="*/ 0 w 406"/>
                <a:gd name="T7" fmla="*/ 249 h 458"/>
                <a:gd name="T8" fmla="*/ 406 w 406"/>
                <a:gd name="T9" fmla="*/ 125 h 458"/>
                <a:gd name="T10" fmla="*/ 406 w 406"/>
                <a:gd name="T11" fmla="*/ 121 h 458"/>
                <a:gd name="T12" fmla="*/ 0 w 406"/>
                <a:gd name="T13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6" h="458">
                  <a:moveTo>
                    <a:pt x="0" y="0"/>
                  </a:moveTo>
                  <a:lnTo>
                    <a:pt x="0" y="249"/>
                  </a:lnTo>
                  <a:lnTo>
                    <a:pt x="0" y="458"/>
                  </a:lnTo>
                  <a:lnTo>
                    <a:pt x="0" y="249"/>
                  </a:lnTo>
                  <a:lnTo>
                    <a:pt x="406" y="125"/>
                  </a:lnTo>
                  <a:lnTo>
                    <a:pt x="406" y="1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7" name="Freeform 26"/>
            <p:cNvSpPr>
              <a:spLocks/>
            </p:cNvSpPr>
            <p:nvPr/>
          </p:nvSpPr>
          <p:spPr bwMode="auto">
            <a:xfrm>
              <a:off x="7527607" y="4584168"/>
              <a:ext cx="609046" cy="935373"/>
            </a:xfrm>
            <a:custGeom>
              <a:avLst/>
              <a:gdLst>
                <a:gd name="T0" fmla="*/ 405 w 405"/>
                <a:gd name="T1" fmla="*/ 0 h 622"/>
                <a:gd name="T2" fmla="*/ 0 w 405"/>
                <a:gd name="T3" fmla="*/ 121 h 622"/>
                <a:gd name="T4" fmla="*/ 0 w 405"/>
                <a:gd name="T5" fmla="*/ 622 h 622"/>
                <a:gd name="T6" fmla="*/ 0 w 405"/>
                <a:gd name="T7" fmla="*/ 125 h 622"/>
                <a:gd name="T8" fmla="*/ 405 w 405"/>
                <a:gd name="T9" fmla="*/ 249 h 622"/>
                <a:gd name="T10" fmla="*/ 405 w 405"/>
                <a:gd name="T11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5" h="622">
                  <a:moveTo>
                    <a:pt x="405" y="0"/>
                  </a:moveTo>
                  <a:lnTo>
                    <a:pt x="0" y="121"/>
                  </a:lnTo>
                  <a:lnTo>
                    <a:pt x="0" y="622"/>
                  </a:lnTo>
                  <a:lnTo>
                    <a:pt x="0" y="125"/>
                  </a:lnTo>
                  <a:lnTo>
                    <a:pt x="405" y="249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8" name="Freeform 28"/>
            <p:cNvSpPr>
              <a:spLocks/>
            </p:cNvSpPr>
            <p:nvPr/>
          </p:nvSpPr>
          <p:spPr bwMode="auto">
            <a:xfrm>
              <a:off x="7527607" y="4772145"/>
              <a:ext cx="609046" cy="1000038"/>
            </a:xfrm>
            <a:custGeom>
              <a:avLst/>
              <a:gdLst>
                <a:gd name="T0" fmla="*/ 0 w 405"/>
                <a:gd name="T1" fmla="*/ 0 h 665"/>
                <a:gd name="T2" fmla="*/ 0 w 405"/>
                <a:gd name="T3" fmla="*/ 497 h 665"/>
                <a:gd name="T4" fmla="*/ 0 w 405"/>
                <a:gd name="T5" fmla="*/ 500 h 665"/>
                <a:gd name="T6" fmla="*/ 405 w 405"/>
                <a:gd name="T7" fmla="*/ 665 h 665"/>
                <a:gd name="T8" fmla="*/ 405 w 405"/>
                <a:gd name="T9" fmla="*/ 124 h 665"/>
                <a:gd name="T10" fmla="*/ 0 w 405"/>
                <a:gd name="T11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5" h="665">
                  <a:moveTo>
                    <a:pt x="0" y="0"/>
                  </a:moveTo>
                  <a:lnTo>
                    <a:pt x="0" y="497"/>
                  </a:lnTo>
                  <a:lnTo>
                    <a:pt x="0" y="500"/>
                  </a:lnTo>
                  <a:lnTo>
                    <a:pt x="405" y="665"/>
                  </a:lnTo>
                  <a:lnTo>
                    <a:pt x="405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8136653" y="4772145"/>
              <a:ext cx="610549" cy="1000038"/>
            </a:xfrm>
            <a:custGeom>
              <a:avLst/>
              <a:gdLst>
                <a:gd name="T0" fmla="*/ 406 w 406"/>
                <a:gd name="T1" fmla="*/ 0 h 665"/>
                <a:gd name="T2" fmla="*/ 0 w 406"/>
                <a:gd name="T3" fmla="*/ 124 h 665"/>
                <a:gd name="T4" fmla="*/ 0 w 406"/>
                <a:gd name="T5" fmla="*/ 333 h 665"/>
                <a:gd name="T6" fmla="*/ 0 w 406"/>
                <a:gd name="T7" fmla="*/ 665 h 665"/>
                <a:gd name="T8" fmla="*/ 406 w 406"/>
                <a:gd name="T9" fmla="*/ 500 h 665"/>
                <a:gd name="T10" fmla="*/ 406 w 406"/>
                <a:gd name="T11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665">
                  <a:moveTo>
                    <a:pt x="406" y="0"/>
                  </a:moveTo>
                  <a:lnTo>
                    <a:pt x="0" y="124"/>
                  </a:lnTo>
                  <a:lnTo>
                    <a:pt x="0" y="333"/>
                  </a:lnTo>
                  <a:lnTo>
                    <a:pt x="0" y="665"/>
                  </a:lnTo>
                  <a:lnTo>
                    <a:pt x="406" y="500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0" name="Freeform 33"/>
          <p:cNvSpPr>
            <a:spLocks/>
          </p:cNvSpPr>
          <p:nvPr/>
        </p:nvSpPr>
        <p:spPr bwMode="auto">
          <a:xfrm>
            <a:off x="952585" y="5261813"/>
            <a:ext cx="610549" cy="1000038"/>
          </a:xfrm>
          <a:custGeom>
            <a:avLst/>
            <a:gdLst>
              <a:gd name="T0" fmla="*/ 406 w 406"/>
              <a:gd name="T1" fmla="*/ 0 h 665"/>
              <a:gd name="T2" fmla="*/ 0 w 406"/>
              <a:gd name="T3" fmla="*/ 124 h 665"/>
              <a:gd name="T4" fmla="*/ 0 w 406"/>
              <a:gd name="T5" fmla="*/ 333 h 665"/>
              <a:gd name="T6" fmla="*/ 0 w 406"/>
              <a:gd name="T7" fmla="*/ 665 h 665"/>
              <a:gd name="T8" fmla="*/ 406 w 406"/>
              <a:gd name="T9" fmla="*/ 500 h 665"/>
              <a:gd name="T10" fmla="*/ 406 w 406"/>
              <a:gd name="T11" fmla="*/ 0 h 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6" h="665">
                <a:moveTo>
                  <a:pt x="406" y="0"/>
                </a:moveTo>
                <a:lnTo>
                  <a:pt x="0" y="124"/>
                </a:lnTo>
                <a:lnTo>
                  <a:pt x="0" y="333"/>
                </a:lnTo>
                <a:lnTo>
                  <a:pt x="0" y="665"/>
                </a:lnTo>
                <a:lnTo>
                  <a:pt x="406" y="500"/>
                </a:lnTo>
                <a:lnTo>
                  <a:pt x="40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1" name="TextBox 300"/>
          <p:cNvSpPr txBox="1"/>
          <p:nvPr/>
        </p:nvSpPr>
        <p:spPr>
          <a:xfrm>
            <a:off x="626214" y="5434968"/>
            <a:ext cx="652743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a typeface="Kozuka Gothic Pr6N B" panose="020B0800000000000000" pitchFamily="34" charset="-128"/>
              </a:rPr>
              <a:t>6</a:t>
            </a:r>
            <a:r>
              <a:rPr lang="id-ID" sz="2800" b="1" dirty="0">
                <a:solidFill>
                  <a:schemeClr val="bg1"/>
                </a:solidFill>
                <a:ea typeface="Kozuka Gothic Pr6N B" panose="020B0800000000000000" pitchFamily="34" charset="-128"/>
              </a:rPr>
              <a:t>%</a:t>
            </a:r>
          </a:p>
        </p:txBody>
      </p:sp>
      <p:sp>
        <p:nvSpPr>
          <p:cNvPr id="302" name="Прямоугольник 301"/>
          <p:cNvSpPr/>
          <p:nvPr/>
        </p:nvSpPr>
        <p:spPr>
          <a:xfrm>
            <a:off x="-776843" y="2092759"/>
            <a:ext cx="3467979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Одноклассники/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однокурсники</a:t>
            </a:r>
          </a:p>
        </p:txBody>
      </p:sp>
      <p:sp>
        <p:nvSpPr>
          <p:cNvPr id="304" name="Прямоугольник 303"/>
          <p:cNvSpPr/>
          <p:nvPr/>
        </p:nvSpPr>
        <p:spPr>
          <a:xfrm>
            <a:off x="1451389" y="2105593"/>
            <a:ext cx="2575241" cy="689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Газеты,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журналы</a:t>
            </a:r>
          </a:p>
        </p:txBody>
      </p:sp>
      <p:sp>
        <p:nvSpPr>
          <p:cNvPr id="305" name="Прямоугольник 304"/>
          <p:cNvSpPr/>
          <p:nvPr/>
        </p:nvSpPr>
        <p:spPr>
          <a:xfrm>
            <a:off x="3282348" y="2101191"/>
            <a:ext cx="2575241" cy="689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Знакомые,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близкие</a:t>
            </a:r>
          </a:p>
        </p:txBody>
      </p:sp>
      <p:sp>
        <p:nvSpPr>
          <p:cNvPr id="306" name="Прямоугольник 305"/>
          <p:cNvSpPr/>
          <p:nvPr/>
        </p:nvSpPr>
        <p:spPr>
          <a:xfrm>
            <a:off x="4748196" y="2087699"/>
            <a:ext cx="3235805" cy="56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Телевидение</a:t>
            </a:r>
          </a:p>
        </p:txBody>
      </p:sp>
      <p:sp>
        <p:nvSpPr>
          <p:cNvPr id="307" name="Прямоугольник 306"/>
          <p:cNvSpPr/>
          <p:nvPr/>
        </p:nvSpPr>
        <p:spPr>
          <a:xfrm>
            <a:off x="6468025" y="2088851"/>
            <a:ext cx="3235805" cy="56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</a:t>
            </a:r>
          </a:p>
        </p:txBody>
      </p:sp>
      <p:sp>
        <p:nvSpPr>
          <p:cNvPr id="138" name="Заголовок 2"/>
          <p:cNvSpPr txBox="1">
            <a:spLocks/>
          </p:cNvSpPr>
          <p:nvPr/>
        </p:nvSpPr>
        <p:spPr>
          <a:xfrm>
            <a:off x="68986" y="214626"/>
            <a:ext cx="9001964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ИСТОЧНИКИ ИНФОРМАЦИИ, ИСПОЛЬЗУЕМЫЕ УЧАЩЕЙСЯ МОЛОДЕЖЬЮ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  <p:bldP spid="232" grpId="0"/>
      <p:bldP spid="259" grpId="0"/>
      <p:bldP spid="280" grpId="0"/>
      <p:bldP spid="301" grpId="0"/>
      <p:bldP spid="302" grpId="0"/>
      <p:bldP spid="304" grpId="0"/>
      <p:bldP spid="305" grpId="0"/>
      <p:bldP spid="306" grpId="0"/>
      <p:bldP spid="30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0" y="0"/>
            <a:ext cx="9153437" cy="685800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accent3">
                  <a:lumMod val="7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54"/>
          <p:cNvSpPr/>
          <p:nvPr/>
        </p:nvSpPr>
        <p:spPr>
          <a:xfrm>
            <a:off x="3736298" y="5750749"/>
            <a:ext cx="3443541" cy="794357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" name="Group 44"/>
          <p:cNvGrpSpPr/>
          <p:nvPr/>
        </p:nvGrpSpPr>
        <p:grpSpPr>
          <a:xfrm>
            <a:off x="907797" y="5013988"/>
            <a:ext cx="3658160" cy="1720607"/>
            <a:chOff x="7064781" y="1349909"/>
            <a:chExt cx="2057954" cy="967954"/>
          </a:xfrm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7064781" y="1639093"/>
              <a:ext cx="2057954" cy="678770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/>
            </a:p>
          </p:txBody>
        </p:sp>
        <p:sp>
          <p:nvSpPr>
            <p:cNvPr id="26" name="Oval 9"/>
            <p:cNvSpPr>
              <a:spLocks noChangeArrowheads="1"/>
            </p:cNvSpPr>
            <p:nvPr/>
          </p:nvSpPr>
          <p:spPr bwMode="auto">
            <a:xfrm>
              <a:off x="7064781" y="1349909"/>
              <a:ext cx="2057954" cy="57836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/>
            </a:p>
          </p:txBody>
        </p:sp>
      </p:grpSp>
      <p:sp>
        <p:nvSpPr>
          <p:cNvPr id="47" name="Rectangle 53"/>
          <p:cNvSpPr/>
          <p:nvPr/>
        </p:nvSpPr>
        <p:spPr>
          <a:xfrm>
            <a:off x="4364140" y="4817812"/>
            <a:ext cx="3267603" cy="808034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3" name="Group 47"/>
          <p:cNvGrpSpPr/>
          <p:nvPr/>
        </p:nvGrpSpPr>
        <p:grpSpPr>
          <a:xfrm>
            <a:off x="904232" y="4169377"/>
            <a:ext cx="3658159" cy="1720606"/>
            <a:chOff x="7064781" y="1349909"/>
            <a:chExt cx="2057954" cy="967954"/>
          </a:xfrm>
        </p:grpSpPr>
        <p:sp>
          <p:nvSpPr>
            <p:cNvPr id="45" name="Freeform 5"/>
            <p:cNvSpPr>
              <a:spLocks/>
            </p:cNvSpPr>
            <p:nvPr/>
          </p:nvSpPr>
          <p:spPr bwMode="auto">
            <a:xfrm>
              <a:off x="7064781" y="1639093"/>
              <a:ext cx="2057954" cy="678770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/>
            </a:p>
          </p:txBody>
        </p:sp>
        <p:sp>
          <p:nvSpPr>
            <p:cNvPr id="46" name="Oval 9"/>
            <p:cNvSpPr>
              <a:spLocks noChangeArrowheads="1"/>
            </p:cNvSpPr>
            <p:nvPr/>
          </p:nvSpPr>
          <p:spPr bwMode="auto">
            <a:xfrm>
              <a:off x="7064781" y="1349909"/>
              <a:ext cx="2057954" cy="57836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/>
            </a:p>
          </p:txBody>
        </p:sp>
      </p:grpSp>
      <p:sp>
        <p:nvSpPr>
          <p:cNvPr id="20" name="Rectangle 51"/>
          <p:cNvSpPr/>
          <p:nvPr/>
        </p:nvSpPr>
        <p:spPr>
          <a:xfrm>
            <a:off x="3713475" y="2943774"/>
            <a:ext cx="4568935" cy="81005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 53"/>
          <p:cNvSpPr/>
          <p:nvPr/>
        </p:nvSpPr>
        <p:spPr>
          <a:xfrm>
            <a:off x="3434934" y="3873557"/>
            <a:ext cx="4513480" cy="826479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615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50"/>
          <p:cNvSpPr/>
          <p:nvPr/>
        </p:nvSpPr>
        <p:spPr>
          <a:xfrm>
            <a:off x="3401180" y="1985239"/>
            <a:ext cx="5072991" cy="84560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4" name="Group 47"/>
          <p:cNvGrpSpPr/>
          <p:nvPr/>
        </p:nvGrpSpPr>
        <p:grpSpPr>
          <a:xfrm>
            <a:off x="923136" y="3325925"/>
            <a:ext cx="3658158" cy="1720605"/>
            <a:chOff x="7064781" y="1349909"/>
            <a:chExt cx="2057954" cy="967954"/>
          </a:xfrm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7064781" y="1639093"/>
              <a:ext cx="2057954" cy="678770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/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>
              <a:off x="7064781" y="1349909"/>
              <a:ext cx="2057954" cy="57836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7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/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911364" y="2481313"/>
            <a:ext cx="3658158" cy="1720606"/>
            <a:chOff x="7064781" y="1349909"/>
            <a:chExt cx="2057954" cy="967954"/>
          </a:xfrm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7064781" y="1639093"/>
              <a:ext cx="2057954" cy="678770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/>
            </a:p>
          </p:txBody>
        </p:sp>
        <p:sp>
          <p:nvSpPr>
            <p:cNvPr id="32" name="Oval 9"/>
            <p:cNvSpPr>
              <a:spLocks noChangeArrowheads="1"/>
            </p:cNvSpPr>
            <p:nvPr/>
          </p:nvSpPr>
          <p:spPr bwMode="auto">
            <a:xfrm>
              <a:off x="7064781" y="1349909"/>
              <a:ext cx="2057954" cy="57836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/>
            </a:p>
          </p:txBody>
        </p:sp>
      </p:grpSp>
      <p:grpSp>
        <p:nvGrpSpPr>
          <p:cNvPr id="6" name="Group 16"/>
          <p:cNvGrpSpPr/>
          <p:nvPr/>
        </p:nvGrpSpPr>
        <p:grpSpPr>
          <a:xfrm>
            <a:off x="899592" y="1628800"/>
            <a:ext cx="3658157" cy="1720605"/>
            <a:chOff x="7064781" y="1349909"/>
            <a:chExt cx="2057954" cy="967954"/>
          </a:xfrm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7064781" y="1639093"/>
              <a:ext cx="2057954" cy="678770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/>
            </a:p>
          </p:txBody>
        </p:sp>
        <p:sp>
          <p:nvSpPr>
            <p:cNvPr id="35" name="Oval 9"/>
            <p:cNvSpPr>
              <a:spLocks noChangeArrowheads="1"/>
            </p:cNvSpPr>
            <p:nvPr/>
          </p:nvSpPr>
          <p:spPr bwMode="auto">
            <a:xfrm>
              <a:off x="7064781" y="1349909"/>
              <a:ext cx="2057954" cy="57836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249513" y="270824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id-ID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49513" y="352097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d-ID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49513" y="435205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id-ID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55176" y="523448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id-ID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13270" y="2056723"/>
            <a:ext cx="16685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27326" y="3006219"/>
            <a:ext cx="166858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12085" y="3918234"/>
            <a:ext cx="3040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Одноклассники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37406" y="4864446"/>
            <a:ext cx="166858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18085" y="5792978"/>
            <a:ext cx="166858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49513" y="606364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d-ID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308" y="2016398"/>
            <a:ext cx="767362" cy="76736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27" y="2993461"/>
            <a:ext cx="691082" cy="69060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26" y="3839968"/>
            <a:ext cx="871585" cy="87158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688" y="4849694"/>
            <a:ext cx="695542" cy="69554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10" y="5806336"/>
            <a:ext cx="632154" cy="651024"/>
          </a:xfrm>
          <a:prstGeom prst="rect">
            <a:avLst/>
          </a:prstGeom>
        </p:spPr>
      </p:pic>
      <p:sp>
        <p:nvSpPr>
          <p:cNvPr id="50" name="Заголовок 2"/>
          <p:cNvSpPr txBox="1">
            <a:spLocks/>
          </p:cNvSpPr>
          <p:nvPr/>
        </p:nvSpPr>
        <p:spPr>
          <a:xfrm>
            <a:off x="75736" y="240950"/>
            <a:ext cx="9001964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 СОЦИАЛЬНЫХ СЕТЕЙ, ИСПОЛЬЗУЕМЫХ УЧАЩЕЙСЯ МОЛОДЕЖЬЮ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7" grpId="0" animBg="1"/>
      <p:bldP spid="20" grpId="0" animBg="1"/>
      <p:bldP spid="21" grpId="0" animBg="1"/>
      <p:bldP spid="23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8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-9437" y="-24312"/>
            <a:ext cx="9153437" cy="6882311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accent3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163"/>
          <p:cNvGrpSpPr/>
          <p:nvPr/>
        </p:nvGrpSpPr>
        <p:grpSpPr>
          <a:xfrm>
            <a:off x="335426" y="3038311"/>
            <a:ext cx="1601896" cy="2234979"/>
            <a:chOff x="6576101" y="3549380"/>
            <a:chExt cx="1601896" cy="1247694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375640" y="3551259"/>
              <a:ext cx="802357" cy="1245815"/>
            </a:xfrm>
            <a:custGeom>
              <a:avLst/>
              <a:gdLst>
                <a:gd name="T0" fmla="*/ 0 w 361"/>
                <a:gd name="T1" fmla="*/ 0 h 559"/>
                <a:gd name="T2" fmla="*/ 0 w 361"/>
                <a:gd name="T3" fmla="*/ 559 h 559"/>
                <a:gd name="T4" fmla="*/ 361 w 361"/>
                <a:gd name="T5" fmla="*/ 559 h 559"/>
                <a:gd name="T6" fmla="*/ 0 w 361"/>
                <a:gd name="T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559">
                  <a:moveTo>
                    <a:pt x="0" y="0"/>
                  </a:moveTo>
                  <a:cubicBezTo>
                    <a:pt x="0" y="559"/>
                    <a:pt x="0" y="559"/>
                    <a:pt x="0" y="559"/>
                  </a:cubicBezTo>
                  <a:cubicBezTo>
                    <a:pt x="361" y="559"/>
                    <a:pt x="361" y="559"/>
                    <a:pt x="361" y="559"/>
                  </a:cubicBezTo>
                  <a:cubicBezTo>
                    <a:pt x="241" y="373"/>
                    <a:pt x="285" y="1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576101" y="3549380"/>
              <a:ext cx="799539" cy="1247694"/>
            </a:xfrm>
            <a:custGeom>
              <a:avLst/>
              <a:gdLst>
                <a:gd name="T0" fmla="*/ 0 w 360"/>
                <a:gd name="T1" fmla="*/ 560 h 560"/>
                <a:gd name="T2" fmla="*/ 360 w 360"/>
                <a:gd name="T3" fmla="*/ 560 h 560"/>
                <a:gd name="T4" fmla="*/ 360 w 360"/>
                <a:gd name="T5" fmla="*/ 1 h 560"/>
                <a:gd name="T6" fmla="*/ 0 w 360"/>
                <a:gd name="T7" fmla="*/ 56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60">
                  <a:moveTo>
                    <a:pt x="0" y="560"/>
                  </a:moveTo>
                  <a:cubicBezTo>
                    <a:pt x="360" y="560"/>
                    <a:pt x="360" y="560"/>
                    <a:pt x="360" y="56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75" y="0"/>
                    <a:pt x="120" y="374"/>
                    <a:pt x="0" y="5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166"/>
          <p:cNvGrpSpPr/>
          <p:nvPr/>
        </p:nvGrpSpPr>
        <p:grpSpPr>
          <a:xfrm>
            <a:off x="1651534" y="3038311"/>
            <a:ext cx="1600018" cy="2222923"/>
            <a:chOff x="7547573" y="3727890"/>
            <a:chExt cx="1600018" cy="1069183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7547573" y="3727890"/>
              <a:ext cx="799539" cy="1069183"/>
            </a:xfrm>
            <a:custGeom>
              <a:avLst/>
              <a:gdLst>
                <a:gd name="T0" fmla="*/ 0 w 360"/>
                <a:gd name="T1" fmla="*/ 480 h 480"/>
                <a:gd name="T2" fmla="*/ 360 w 360"/>
                <a:gd name="T3" fmla="*/ 480 h 480"/>
                <a:gd name="T4" fmla="*/ 360 w 360"/>
                <a:gd name="T5" fmla="*/ 1 h 480"/>
                <a:gd name="T6" fmla="*/ 0 w 360"/>
                <a:gd name="T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480">
                  <a:moveTo>
                    <a:pt x="0" y="480"/>
                  </a:moveTo>
                  <a:cubicBezTo>
                    <a:pt x="360" y="480"/>
                    <a:pt x="360" y="480"/>
                    <a:pt x="360" y="48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75" y="0"/>
                    <a:pt x="120" y="321"/>
                    <a:pt x="0" y="480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8347113" y="3729769"/>
              <a:ext cx="800478" cy="1067304"/>
            </a:xfrm>
            <a:custGeom>
              <a:avLst/>
              <a:gdLst>
                <a:gd name="T0" fmla="*/ 0 w 360"/>
                <a:gd name="T1" fmla="*/ 0 h 479"/>
                <a:gd name="T2" fmla="*/ 0 w 360"/>
                <a:gd name="T3" fmla="*/ 479 h 479"/>
                <a:gd name="T4" fmla="*/ 360 w 360"/>
                <a:gd name="T5" fmla="*/ 479 h 479"/>
                <a:gd name="T6" fmla="*/ 0 w 360"/>
                <a:gd name="T7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479">
                  <a:moveTo>
                    <a:pt x="0" y="0"/>
                  </a:moveTo>
                  <a:cubicBezTo>
                    <a:pt x="0" y="479"/>
                    <a:pt x="0" y="479"/>
                    <a:pt x="0" y="479"/>
                  </a:cubicBezTo>
                  <a:cubicBezTo>
                    <a:pt x="360" y="479"/>
                    <a:pt x="360" y="479"/>
                    <a:pt x="360" y="479"/>
                  </a:cubicBezTo>
                  <a:cubicBezTo>
                    <a:pt x="240" y="320"/>
                    <a:pt x="285" y="1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169"/>
          <p:cNvGrpSpPr/>
          <p:nvPr/>
        </p:nvGrpSpPr>
        <p:grpSpPr>
          <a:xfrm>
            <a:off x="3154658" y="3563130"/>
            <a:ext cx="1504825" cy="1680877"/>
            <a:chOff x="8778356" y="3041095"/>
            <a:chExt cx="1474120" cy="1755979"/>
          </a:xfrm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8778356" y="3041095"/>
              <a:ext cx="738469" cy="1755979"/>
            </a:xfrm>
            <a:custGeom>
              <a:avLst/>
              <a:gdLst>
                <a:gd name="T0" fmla="*/ 0 w 332"/>
                <a:gd name="T1" fmla="*/ 788 h 788"/>
                <a:gd name="T2" fmla="*/ 332 w 332"/>
                <a:gd name="T3" fmla="*/ 788 h 788"/>
                <a:gd name="T4" fmla="*/ 332 w 332"/>
                <a:gd name="T5" fmla="*/ 1 h 788"/>
                <a:gd name="T6" fmla="*/ 0 w 332"/>
                <a:gd name="T7" fmla="*/ 7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788">
                  <a:moveTo>
                    <a:pt x="0" y="788"/>
                  </a:moveTo>
                  <a:cubicBezTo>
                    <a:pt x="332" y="788"/>
                    <a:pt x="332" y="788"/>
                    <a:pt x="332" y="788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70" y="0"/>
                    <a:pt x="111" y="526"/>
                    <a:pt x="0" y="788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9516825" y="3043913"/>
              <a:ext cx="735651" cy="1753160"/>
            </a:xfrm>
            <a:custGeom>
              <a:avLst/>
              <a:gdLst>
                <a:gd name="T0" fmla="*/ 0 w 331"/>
                <a:gd name="T1" fmla="*/ 0 h 787"/>
                <a:gd name="T2" fmla="*/ 0 w 331"/>
                <a:gd name="T3" fmla="*/ 787 h 787"/>
                <a:gd name="T4" fmla="*/ 331 w 331"/>
                <a:gd name="T5" fmla="*/ 787 h 787"/>
                <a:gd name="T6" fmla="*/ 0 w 331"/>
                <a:gd name="T7" fmla="*/ 0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1" h="787">
                  <a:moveTo>
                    <a:pt x="0" y="0"/>
                  </a:moveTo>
                  <a:cubicBezTo>
                    <a:pt x="0" y="787"/>
                    <a:pt x="0" y="787"/>
                    <a:pt x="0" y="787"/>
                  </a:cubicBezTo>
                  <a:cubicBezTo>
                    <a:pt x="331" y="787"/>
                    <a:pt x="331" y="787"/>
                    <a:pt x="331" y="787"/>
                  </a:cubicBezTo>
                  <a:cubicBezTo>
                    <a:pt x="221" y="525"/>
                    <a:pt x="262" y="1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" name="Group 172"/>
          <p:cNvGrpSpPr/>
          <p:nvPr/>
        </p:nvGrpSpPr>
        <p:grpSpPr>
          <a:xfrm>
            <a:off x="4370724" y="4354255"/>
            <a:ext cx="1373591" cy="894529"/>
            <a:chOff x="9889818" y="3406571"/>
            <a:chExt cx="1373591" cy="1390503"/>
          </a:xfrm>
        </p:grpSpPr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9889818" y="3406571"/>
              <a:ext cx="686796" cy="1390502"/>
            </a:xfrm>
            <a:custGeom>
              <a:avLst/>
              <a:gdLst>
                <a:gd name="T0" fmla="*/ 0 w 309"/>
                <a:gd name="T1" fmla="*/ 624 h 624"/>
                <a:gd name="T2" fmla="*/ 309 w 309"/>
                <a:gd name="T3" fmla="*/ 624 h 624"/>
                <a:gd name="T4" fmla="*/ 309 w 309"/>
                <a:gd name="T5" fmla="*/ 1 h 624"/>
                <a:gd name="T6" fmla="*/ 0 w 309"/>
                <a:gd name="T7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624">
                  <a:moveTo>
                    <a:pt x="0" y="624"/>
                  </a:moveTo>
                  <a:cubicBezTo>
                    <a:pt x="309" y="624"/>
                    <a:pt x="309" y="624"/>
                    <a:pt x="309" y="624"/>
                  </a:cubicBezTo>
                  <a:cubicBezTo>
                    <a:pt x="309" y="1"/>
                    <a:pt x="309" y="1"/>
                    <a:pt x="309" y="1"/>
                  </a:cubicBezTo>
                  <a:cubicBezTo>
                    <a:pt x="64" y="0"/>
                    <a:pt x="103" y="417"/>
                    <a:pt x="0" y="624"/>
                  </a:cubicBezTo>
                  <a:close/>
                </a:path>
              </a:pathLst>
            </a:custGeom>
            <a:solidFill>
              <a:schemeClr val="accent5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0576613" y="3409390"/>
              <a:ext cx="686796" cy="1387684"/>
            </a:xfrm>
            <a:custGeom>
              <a:avLst/>
              <a:gdLst>
                <a:gd name="T0" fmla="*/ 0 w 309"/>
                <a:gd name="T1" fmla="*/ 0 h 623"/>
                <a:gd name="T2" fmla="*/ 0 w 309"/>
                <a:gd name="T3" fmla="*/ 623 h 623"/>
                <a:gd name="T4" fmla="*/ 309 w 309"/>
                <a:gd name="T5" fmla="*/ 623 h 623"/>
                <a:gd name="T6" fmla="*/ 0 w 309"/>
                <a:gd name="T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623">
                  <a:moveTo>
                    <a:pt x="0" y="0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309" y="623"/>
                    <a:pt x="309" y="623"/>
                    <a:pt x="309" y="623"/>
                  </a:cubicBezTo>
                  <a:cubicBezTo>
                    <a:pt x="206" y="416"/>
                    <a:pt x="244" y="1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" name="Group 176"/>
          <p:cNvGrpSpPr/>
          <p:nvPr/>
        </p:nvGrpSpPr>
        <p:grpSpPr>
          <a:xfrm>
            <a:off x="741038" y="2020155"/>
            <a:ext cx="813736" cy="813735"/>
            <a:chOff x="7078671" y="2545360"/>
            <a:chExt cx="651753" cy="651753"/>
          </a:xfrm>
        </p:grpSpPr>
        <p:sp>
          <p:nvSpPr>
            <p:cNvPr id="19" name="Oval 177"/>
            <p:cNvSpPr/>
            <p:nvPr/>
          </p:nvSpPr>
          <p:spPr>
            <a:xfrm>
              <a:off x="7078671" y="2545360"/>
              <a:ext cx="651753" cy="651753"/>
            </a:xfrm>
            <a:prstGeom prst="ellipse">
              <a:avLst/>
            </a:prstGeom>
            <a:noFill/>
            <a:ln w="1270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71658" y="2709271"/>
              <a:ext cx="558757" cy="320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  <a:r>
                <a:rPr lang="id-ID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</p:grpSp>
      <p:grpSp>
        <p:nvGrpSpPr>
          <p:cNvPr id="11" name="Group 179"/>
          <p:cNvGrpSpPr/>
          <p:nvPr/>
        </p:nvGrpSpPr>
        <p:grpSpPr>
          <a:xfrm>
            <a:off x="2077235" y="2051320"/>
            <a:ext cx="793386" cy="782570"/>
            <a:chOff x="8032659" y="2846725"/>
            <a:chExt cx="660760" cy="651753"/>
          </a:xfrm>
        </p:grpSpPr>
        <p:sp>
          <p:nvSpPr>
            <p:cNvPr id="22" name="Oval 180"/>
            <p:cNvSpPr/>
            <p:nvPr/>
          </p:nvSpPr>
          <p:spPr>
            <a:xfrm>
              <a:off x="8032659" y="2846725"/>
              <a:ext cx="651753" cy="651753"/>
            </a:xfrm>
            <a:prstGeom prst="ellipse">
              <a:avLst/>
            </a:prstGeom>
            <a:noFill/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112410" y="2996245"/>
              <a:ext cx="581009" cy="3332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  <a:r>
                <a:rPr lang="id-ID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</p:grpSp>
      <p:grpSp>
        <p:nvGrpSpPr>
          <p:cNvPr id="14" name="Group 182"/>
          <p:cNvGrpSpPr/>
          <p:nvPr/>
        </p:nvGrpSpPr>
        <p:grpSpPr>
          <a:xfrm>
            <a:off x="3487269" y="2480999"/>
            <a:ext cx="976437" cy="807458"/>
            <a:chOff x="9190948" y="2161258"/>
            <a:chExt cx="788147" cy="651753"/>
          </a:xfrm>
        </p:grpSpPr>
        <p:sp>
          <p:nvSpPr>
            <p:cNvPr id="25" name="Oval 183"/>
            <p:cNvSpPr/>
            <p:nvPr/>
          </p:nvSpPr>
          <p:spPr>
            <a:xfrm>
              <a:off x="9190948" y="2161258"/>
              <a:ext cx="651753" cy="651753"/>
            </a:xfrm>
            <a:prstGeom prst="ellipse">
              <a:avLst/>
            </a:prstGeom>
            <a:noFill/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281468" y="2338424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r>
                <a:rPr lang="id-ID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</p:grpSp>
      <p:grpSp>
        <p:nvGrpSpPr>
          <p:cNvPr id="18" name="Group 185"/>
          <p:cNvGrpSpPr/>
          <p:nvPr/>
        </p:nvGrpSpPr>
        <p:grpSpPr>
          <a:xfrm>
            <a:off x="4729523" y="3478761"/>
            <a:ext cx="651753" cy="651753"/>
            <a:chOff x="10262204" y="2535632"/>
            <a:chExt cx="651753" cy="651753"/>
          </a:xfrm>
        </p:grpSpPr>
        <p:sp>
          <p:nvSpPr>
            <p:cNvPr id="28" name="Oval 186"/>
            <p:cNvSpPr/>
            <p:nvPr/>
          </p:nvSpPr>
          <p:spPr>
            <a:xfrm>
              <a:off x="10262204" y="2535632"/>
              <a:ext cx="651753" cy="651753"/>
            </a:xfrm>
            <a:prstGeom prst="ellipse">
              <a:avLst/>
            </a:prstGeom>
            <a:noFill/>
            <a:ln w="1270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344803" y="2661453"/>
              <a:ext cx="5549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id-ID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</p:grpSp>
      <p:grpSp>
        <p:nvGrpSpPr>
          <p:cNvPr id="21" name="Group 172"/>
          <p:cNvGrpSpPr/>
          <p:nvPr/>
        </p:nvGrpSpPr>
        <p:grpSpPr>
          <a:xfrm>
            <a:off x="5745239" y="4699149"/>
            <a:ext cx="1373591" cy="515575"/>
            <a:chOff x="9889818" y="3406571"/>
            <a:chExt cx="1373591" cy="1390503"/>
          </a:xfrm>
        </p:grpSpPr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9889818" y="3406571"/>
              <a:ext cx="686796" cy="1390502"/>
            </a:xfrm>
            <a:custGeom>
              <a:avLst/>
              <a:gdLst>
                <a:gd name="T0" fmla="*/ 0 w 309"/>
                <a:gd name="T1" fmla="*/ 624 h 624"/>
                <a:gd name="T2" fmla="*/ 309 w 309"/>
                <a:gd name="T3" fmla="*/ 624 h 624"/>
                <a:gd name="T4" fmla="*/ 309 w 309"/>
                <a:gd name="T5" fmla="*/ 1 h 624"/>
                <a:gd name="T6" fmla="*/ 0 w 309"/>
                <a:gd name="T7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624">
                  <a:moveTo>
                    <a:pt x="0" y="624"/>
                  </a:moveTo>
                  <a:cubicBezTo>
                    <a:pt x="309" y="624"/>
                    <a:pt x="309" y="624"/>
                    <a:pt x="309" y="624"/>
                  </a:cubicBezTo>
                  <a:cubicBezTo>
                    <a:pt x="309" y="1"/>
                    <a:pt x="309" y="1"/>
                    <a:pt x="309" y="1"/>
                  </a:cubicBezTo>
                  <a:cubicBezTo>
                    <a:pt x="64" y="0"/>
                    <a:pt x="103" y="417"/>
                    <a:pt x="0" y="624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10576613" y="3409390"/>
              <a:ext cx="686796" cy="1387684"/>
            </a:xfrm>
            <a:custGeom>
              <a:avLst/>
              <a:gdLst>
                <a:gd name="T0" fmla="*/ 0 w 309"/>
                <a:gd name="T1" fmla="*/ 0 h 623"/>
                <a:gd name="T2" fmla="*/ 0 w 309"/>
                <a:gd name="T3" fmla="*/ 623 h 623"/>
                <a:gd name="T4" fmla="*/ 309 w 309"/>
                <a:gd name="T5" fmla="*/ 623 h 623"/>
                <a:gd name="T6" fmla="*/ 0 w 309"/>
                <a:gd name="T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623">
                  <a:moveTo>
                    <a:pt x="0" y="0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309" y="623"/>
                    <a:pt x="309" y="623"/>
                    <a:pt x="309" y="623"/>
                  </a:cubicBezTo>
                  <a:cubicBezTo>
                    <a:pt x="206" y="416"/>
                    <a:pt x="244" y="1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4" name="Group 182"/>
          <p:cNvGrpSpPr/>
          <p:nvPr/>
        </p:nvGrpSpPr>
        <p:grpSpPr>
          <a:xfrm>
            <a:off x="6092151" y="3803301"/>
            <a:ext cx="651753" cy="651753"/>
            <a:chOff x="9190948" y="2161258"/>
            <a:chExt cx="651753" cy="651753"/>
          </a:xfrm>
        </p:grpSpPr>
        <p:sp>
          <p:nvSpPr>
            <p:cNvPr id="34" name="Oval 183"/>
            <p:cNvSpPr/>
            <p:nvPr/>
          </p:nvSpPr>
          <p:spPr>
            <a:xfrm>
              <a:off x="9190948" y="2161258"/>
              <a:ext cx="651753" cy="651753"/>
            </a:xfrm>
            <a:prstGeom prst="ellipse">
              <a:avLst/>
            </a:prstGeom>
            <a:noFill/>
            <a:ln w="1270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255259" y="2282768"/>
              <a:ext cx="55496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id-ID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</p:grpSp>
      <p:grpSp>
        <p:nvGrpSpPr>
          <p:cNvPr id="27" name="Group 166"/>
          <p:cNvGrpSpPr/>
          <p:nvPr/>
        </p:nvGrpSpPr>
        <p:grpSpPr>
          <a:xfrm>
            <a:off x="7080964" y="3783023"/>
            <a:ext cx="1600018" cy="1431702"/>
            <a:chOff x="7547573" y="3727890"/>
            <a:chExt cx="1600018" cy="1069183"/>
          </a:xfrm>
        </p:grpSpPr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7547573" y="3727890"/>
              <a:ext cx="799539" cy="1069183"/>
            </a:xfrm>
            <a:custGeom>
              <a:avLst/>
              <a:gdLst>
                <a:gd name="T0" fmla="*/ 0 w 360"/>
                <a:gd name="T1" fmla="*/ 480 h 480"/>
                <a:gd name="T2" fmla="*/ 360 w 360"/>
                <a:gd name="T3" fmla="*/ 480 h 480"/>
                <a:gd name="T4" fmla="*/ 360 w 360"/>
                <a:gd name="T5" fmla="*/ 1 h 480"/>
                <a:gd name="T6" fmla="*/ 0 w 360"/>
                <a:gd name="T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480">
                  <a:moveTo>
                    <a:pt x="0" y="480"/>
                  </a:moveTo>
                  <a:cubicBezTo>
                    <a:pt x="360" y="480"/>
                    <a:pt x="360" y="480"/>
                    <a:pt x="360" y="48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75" y="0"/>
                    <a:pt x="120" y="321"/>
                    <a:pt x="0" y="48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8347113" y="3729769"/>
              <a:ext cx="800478" cy="1067304"/>
            </a:xfrm>
            <a:custGeom>
              <a:avLst/>
              <a:gdLst>
                <a:gd name="T0" fmla="*/ 0 w 360"/>
                <a:gd name="T1" fmla="*/ 0 h 479"/>
                <a:gd name="T2" fmla="*/ 0 w 360"/>
                <a:gd name="T3" fmla="*/ 479 h 479"/>
                <a:gd name="T4" fmla="*/ 360 w 360"/>
                <a:gd name="T5" fmla="*/ 479 h 479"/>
                <a:gd name="T6" fmla="*/ 0 w 360"/>
                <a:gd name="T7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479">
                  <a:moveTo>
                    <a:pt x="0" y="0"/>
                  </a:moveTo>
                  <a:cubicBezTo>
                    <a:pt x="0" y="479"/>
                    <a:pt x="0" y="479"/>
                    <a:pt x="0" y="479"/>
                  </a:cubicBezTo>
                  <a:cubicBezTo>
                    <a:pt x="360" y="479"/>
                    <a:pt x="360" y="479"/>
                    <a:pt x="360" y="479"/>
                  </a:cubicBezTo>
                  <a:cubicBezTo>
                    <a:pt x="240" y="320"/>
                    <a:pt x="285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0" name="Group 179"/>
          <p:cNvGrpSpPr/>
          <p:nvPr/>
        </p:nvGrpSpPr>
        <p:grpSpPr>
          <a:xfrm>
            <a:off x="7453676" y="2700490"/>
            <a:ext cx="853653" cy="853652"/>
            <a:chOff x="8096991" y="2826075"/>
            <a:chExt cx="651753" cy="651753"/>
          </a:xfrm>
        </p:grpSpPr>
        <p:sp>
          <p:nvSpPr>
            <p:cNvPr id="41" name="Oval 180"/>
            <p:cNvSpPr/>
            <p:nvPr/>
          </p:nvSpPr>
          <p:spPr>
            <a:xfrm>
              <a:off x="8096991" y="2826075"/>
              <a:ext cx="651753" cy="651753"/>
            </a:xfrm>
            <a:prstGeom prst="ellipse">
              <a:avLst/>
            </a:prstGeom>
            <a:noFill/>
            <a:ln w="1270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56561" y="3002492"/>
              <a:ext cx="532629" cy="305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r>
                <a:rPr lang="id-ID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</p:grpSp>
      <p:cxnSp>
        <p:nvCxnSpPr>
          <p:cNvPr id="17" name="Straight Connector 175"/>
          <p:cNvCxnSpPr/>
          <p:nvPr/>
        </p:nvCxnSpPr>
        <p:spPr>
          <a:xfrm flipV="1">
            <a:off x="336927" y="5230848"/>
            <a:ext cx="8344055" cy="26318"/>
          </a:xfrm>
          <a:prstGeom prst="line">
            <a:avLst/>
          </a:prstGeom>
          <a:ln w="53975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607846" y="5611549"/>
            <a:ext cx="108012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1-2 часа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925119" y="5607831"/>
            <a:ext cx="1086801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3-4 часа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40990" y="5607831"/>
            <a:ext cx="130904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5-6 часов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453988" y="5616500"/>
            <a:ext cx="120282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7-8 часов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728867" y="5626626"/>
            <a:ext cx="137832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9-10 часов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029933" y="5623167"/>
            <a:ext cx="170113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Свыше 10 часов</a:t>
            </a:r>
          </a:p>
        </p:txBody>
      </p:sp>
      <p:sp>
        <p:nvSpPr>
          <p:cNvPr id="50" name="Заголовок 2"/>
          <p:cNvSpPr txBox="1">
            <a:spLocks/>
          </p:cNvSpPr>
          <p:nvPr/>
        </p:nvSpPr>
        <p:spPr>
          <a:xfrm>
            <a:off x="49056" y="157963"/>
            <a:ext cx="9001964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СУТОЧНАЯ АКТИВНОСТЬ ПРИ ПОСЕЩЕНИИ СОЦИАЛЬНЫХ СЕТЕЙ, ИСПОЛЬЗУЕМЫХ УЧАЩЕЙСЯ МОЛОДЕЖЬЮ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A366EEDC-617E-421D-8493-8C4995A1C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E1AFA985-BD65-4E6B-A2BA-9CA13B282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</a:rPr>
              <a:t>АНТИЭКСТРЕМИСТСКОЕ ЗАКОНОДАТЕЛЬСТВО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635188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Содержание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Статистика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материалы по профилактике терроризма и экстремизма в молодежной среде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понятия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источники информации, используемые учащейся молодежью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Антиэкстремистское законодательство российской федерации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подростков, склонных к деструктивному поведению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 диагностических и профилактических мероприятий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Методики диагностики деструктивных состояний и факторов, влияющих на их возникновение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 экстремизма в образовательном учреждении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 профилактики и конкретные действия педагогов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профилактической работы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35038" y="182563"/>
            <a:ext cx="8208962" cy="79851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АНТИЭКСТРЕМИСТСКОЕ ЗАКОНОДАТЕЛЬСТВО РОССИЙСКОЙ ФЕДЕРАЦИИ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3508" y="980728"/>
            <a:ext cx="8856984" cy="5790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Запрещается создание и деятельность общественных объединений, цели или действия которых направлены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насильственное изменение основ конституционного строя и нарушение целостности Российской Федерации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подрыв безопасности государства, создание вооруженных формирований, разжигание социальной, расовой, национальной и религиозной розни.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(Конституция РФ, статья 13)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Государство гарантирует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равенство прав и свобод человека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гражданина независимо от пола, расы, национальности, языка, происхождения, имущественного и должностного положения, места жительства, отношения к религии, убеждений, принадлежности к общественным объединениям, а также других обстоятельств. Запрещаются любые формы ограничения прав граждан по признакам социальной, расовой, национальной, языковой или религиозной принадлежности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(Конституция РФ, статья 19).</a:t>
            </a:r>
          </a:p>
          <a:p>
            <a:pPr algn="just"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допускаются пропаганда или агитация, возбуждающие социальную, расовую, национальную или религиозную ненависть и вражду.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Запрещается пропаганда социального, расового, национального, религиозного или языкового превосходства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(Конституция РФ, статья 29).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9" y="95519"/>
            <a:ext cx="888926" cy="88892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08720"/>
            <a:ext cx="8352928" cy="5597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Запрещается распространение информации, которая направлена на пропаганду войны, разжигание национальной, расовой или религиозной ненависти и вражды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также иной информации, за распространение которой предусмотрена уголовная или административная ответственность. (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"Об информации, информационных технологиях и о защите информации" от 27.07.2006 N 149-ФЗ (последняя редакция). Статья 10. Распространение информации или предоставление информации).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допускать распространение новостной информации с целью опорочить гражданина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отдельные категории граждан по признакам пола, возраста, расовой или национальной принадлежности, языка, отношения к религии, профессии, места жительства и работы, а также в связи с их политическими убеждениями; (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"Об информации, информационных технологиях и о защите информации" от 27.07.2006 N 149-ФЗ (последняя редакция). Статья 10.4. Особенности распространения информации новостным агрегатором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(введена Федеральным законом от 23.06.2016 N 208-ФЗ)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9" y="95519"/>
            <a:ext cx="888926" cy="88892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91580" y="182232"/>
            <a:ext cx="8208912" cy="79849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АНТИЭКСТРЕМИСТСКОЕ ЗАКОНОДАТЕЛЬСТВО РОССИЙСКОЙ ФЕДЕРАЦИИ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8072" y="1579104"/>
            <a:ext cx="7848872" cy="468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Преступление считается оконченным с </a:t>
            </a:r>
            <a:r>
              <a:rPr lang="ru-RU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момента публичного провозглашения (распространения) хотя бы одного обращения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независимо от того, удалось побудить других граждан к осуществлению экстремистской деятельности или нет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(Постановление Пленума Верховного Суда Российской Федерации № 11 от 28 июня 2011 г. О судебной практике по уголовным делам о преступлениях экстремистской направленности).</a:t>
            </a:r>
          </a:p>
          <a:p>
            <a:pPr indent="0" algn="just">
              <a:spcBef>
                <a:spcPts val="0"/>
              </a:spcBef>
              <a:buNone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действиями, направленными на возбуждение ненависти либо вражды, следует понимать, в частности, </a:t>
            </a:r>
            <a:r>
              <a:rPr lang="ru-RU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высказывания,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обосновывающие и (или) утверждающие  необходимость  геноцида,  массовых  репрессий,  депортаций, совершения иных противоправных действий, в том числе применения насилия, в отношении представителей какой-либо нации, расы, приверженцев той или иной  религии  и  других  групп  лиц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(Постановление Пленума Верховного Суда Российской Федерации № 11 от 28 июня 2011 г. О судебной практике по уголовным делам о преступлениях экстремистской направленности).</a:t>
            </a:r>
          </a:p>
          <a:p>
            <a:pPr indent="0" algn="just">
              <a:spcBef>
                <a:spcPts val="0"/>
              </a:spcBef>
              <a:buNone/>
            </a:pPr>
            <a:endParaRPr lang="ru-RU" b="1" dirty="0">
              <a:latin typeface="Bookman Old Style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9" y="95519"/>
            <a:ext cx="888926" cy="88892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91580" y="182232"/>
            <a:ext cx="8208912" cy="79849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АНТИЭКСТРЕМИСТСКОЕ ЗАКОНОДАТЕЛЬСТВО РОССИЙСКОЙ ФЕДЕРАЦИИ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8072" y="1000108"/>
            <a:ext cx="7848872" cy="525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ED1615"/>
                </a:solidFill>
              </a:rPr>
              <a:t>При решении вопроса о направленности действий лица, </a:t>
            </a:r>
            <a:r>
              <a:rPr lang="ru-RU" sz="2000" b="1" u="sng" dirty="0">
                <a:solidFill>
                  <a:srgbClr val="ED1615"/>
                </a:solidFill>
              </a:rPr>
              <a:t>разместившего какую-либо информацию либо выразившего свое отношение к ней в сети "Интернет" или иной информационно-телекоммуникационной сети,</a:t>
            </a:r>
            <a:r>
              <a:rPr lang="ru-RU" sz="2000" b="1" dirty="0">
                <a:solidFill>
                  <a:srgbClr val="ED1615"/>
                </a:solidFill>
              </a:rPr>
              <a:t> на возбуждение ненависти либо вражды, а равно унижение достоинства человека либо группы лиц следует исходить из совокупности всех обстоятельств содеянного и учитывать, в частности, контекст, форму и содержание размещенной информации, наличие и содержание комментариев или иного выражения отношения к ней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(Постановление Пленума Верховного Суда Российской Федерации от 3 ноября 2016 года № 41 о внесении изменений в Постановления Пленума Верховного Суда РФ от 28 июня 2011 г. № 11 «О судебной практике по уголовным делам о преступлениях экстремистской направленности»).</a:t>
            </a:r>
          </a:p>
          <a:p>
            <a:pPr indent="0" algn="just">
              <a:spcBef>
                <a:spcPts val="0"/>
              </a:spcBef>
              <a:buNone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ru-RU" b="1" dirty="0">
              <a:latin typeface="Bookman Old Style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9" y="95519"/>
            <a:ext cx="888926" cy="88892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91580" y="182232"/>
            <a:ext cx="8208912" cy="79849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АНТИЭКСТРЕМИСТСКОЕ ЗАКОНОДАТЕЛЬСТВО РОССИЙСКОЙ ФЕДЕРАЦИИ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8072" y="1000108"/>
            <a:ext cx="7848872" cy="5500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Необходимо </a:t>
            </a:r>
            <a:r>
              <a:rPr lang="ru-RU" sz="1600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учитывать факт личного создания либо заимствования лицом соответствующих аудио-, </a:t>
            </a:r>
            <a:r>
              <a:rPr lang="ru-RU" sz="1600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видеофайлов</a:t>
            </a:r>
            <a:r>
              <a:rPr lang="ru-RU" sz="1600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текста или изображения, </a:t>
            </a:r>
            <a:r>
              <a:rPr lang="ru-RU" sz="16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содержание всей страницы данного лица</a:t>
            </a:r>
            <a:r>
              <a:rPr lang="ru-RU" sz="1600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сведения о деятельности такого лица до и после размещения информации, в том числе о совершении действий, направленных на увеличение количества просмотров и пользовательской аудитории, </a:t>
            </a:r>
            <a:r>
              <a:rPr lang="ru-RU" sz="16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данные о его личности (в частности, приверженность радикальной идеологии, участие в экстремистских объединениях, привлечение ранее лица к административной и (или) уголовной ответственности за правонарушения и преступления экстремистской направленности)</a:t>
            </a:r>
            <a:r>
              <a:rPr lang="ru-RU" sz="1600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объем подобной информации, частоту и продолжительность ее размещения, интенсивность обновлений».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Кроме этого при оценке степени общественной опасности конкретного деяния необходимо «…</a:t>
            </a:r>
            <a:r>
              <a:rPr lang="ru-RU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учитывать, в частности, размер и состав аудитории, которой соответствующая информация была доступна, количество просмотров информации,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влияние размещенной информации на поведение лиц, составляющих данную аудиторию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Постановление Пленума Верховного Суда российской Федерации от 20 сентября 2018 года № 32 о внесении изменений в Постановления Пленума Верховного Суда РФ от 28 июня 2011 г. № 11 «О судебной практике по уголовным делам о преступлениях экстремистской направленности».).</a:t>
            </a:r>
          </a:p>
          <a:p>
            <a:pPr indent="0" algn="just">
              <a:spcBef>
                <a:spcPts val="0"/>
              </a:spcBef>
              <a:buNone/>
            </a:pP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9" y="95519"/>
            <a:ext cx="888926" cy="88892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91580" y="182232"/>
            <a:ext cx="8208912" cy="79849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АНТИЭКСТРЕМИСТСКОЕ ЗАКОНОДАТЕЛЬСТВО РОССИЙСКОЙ ФЕДЕРАЦИИ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19050"/>
            <a:ext cx="871855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ОТВЕТСТВЕНОСТЬ ЗА ЭКСТРЕМИСТСКУЮ ДЕЯТЕЛЬНОСТЬ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0" y="2410716"/>
            <a:ext cx="484312" cy="4843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8608" y="1084683"/>
            <a:ext cx="7586783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 algn="just">
              <a:buNone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280 УК РФ. Публичные призывы к осуществлению экстремистской деятельности: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8608" y="2318964"/>
            <a:ext cx="4493455" cy="667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Штраф до 300 тысяч рублей.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8608" y="2982668"/>
            <a:ext cx="8208912" cy="667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Лишение свободы до 4 лет. С использованием Интернета до 5 лет.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8608" y="3286515"/>
            <a:ext cx="7724873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 algn="just">
              <a:buNone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282 УК РФ. Возбуждение ненависти либо вражды, а равно унижение человеческого достоинства: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8608" y="4493580"/>
            <a:ext cx="395993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Штраф до 500 тысяч рублей.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78608" y="5079706"/>
            <a:ext cx="395993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Лишение свободы до 5 лет.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70676" y="6039672"/>
            <a:ext cx="8135593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algn="just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Уголовное дело возбуждается если в течение года после привлечения по статье 20.3.1. КоАП РФ было совершено аналогичное преступление.</a:t>
            </a:r>
          </a:p>
          <a:p>
            <a:pPr marL="109728" indent="0" algn="just">
              <a:buNone/>
            </a:pP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43807" y="898561"/>
            <a:ext cx="3456384" cy="626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Уголовная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81" y="1614818"/>
            <a:ext cx="638327" cy="6383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1" y="2982668"/>
            <a:ext cx="642337" cy="6423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81" y="3885247"/>
            <a:ext cx="638327" cy="63832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0" y="4601255"/>
            <a:ext cx="484312" cy="48431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1" y="5163248"/>
            <a:ext cx="667264" cy="66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23612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2124" y="-19563"/>
            <a:ext cx="871975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ОТВЕТСТВЕНОСТЬ ЗА ЭКСТРЕМИСТСКУЮ ДЕЯТЕЛЬНОСТЬ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841269"/>
            <a:ext cx="3456384" cy="626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Уголовная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55707" y="1488354"/>
            <a:ext cx="7128792" cy="612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>
              <a:buNone/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354.1. УК РФ. Реабилитация нацизма: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55707" y="2286746"/>
            <a:ext cx="7128792" cy="49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Штраф до 300 тысяч 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55707" y="2940329"/>
            <a:ext cx="7128792" cy="620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Принудительные работы или лишение свободы до 3 лет.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55707" y="3796181"/>
            <a:ext cx="7696681" cy="1225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>
              <a:buNone/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148. Нарушение права на свободу совести и вероисповеданий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55707" y="5021624"/>
            <a:ext cx="7056784" cy="441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Штраф до 300 тысяч рублей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55707" y="5426787"/>
            <a:ext cx="7056784" cy="1225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Принудительные работы или лишение свободы до 1 года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17" y="1427750"/>
            <a:ext cx="734062" cy="7340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92" y="2293984"/>
            <a:ext cx="484312" cy="4843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42" y="2910468"/>
            <a:ext cx="642337" cy="64233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79" y="4089765"/>
            <a:ext cx="734062" cy="73406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7" y="5021624"/>
            <a:ext cx="484312" cy="48431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42" y="5703733"/>
            <a:ext cx="667264" cy="66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01669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333FFB-B432-4B86-B636-AF837FE64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AD34E95-53C3-4878-A5C5-CCF79956A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5400" b="1" dirty="0">
                <a:solidFill>
                  <a:srgbClr val="FF0000"/>
                </a:solidFill>
              </a:rPr>
              <a:t>Выявление подростков , склонных к деструктивному поведению</a:t>
            </a:r>
          </a:p>
        </p:txBody>
      </p:sp>
    </p:spTree>
    <p:extLst>
      <p:ext uri="{BB962C8B-B14F-4D97-AF65-F5344CB8AC3E}">
        <p14:creationId xmlns:p14="http://schemas.microsoft.com/office/powerpoint/2010/main" val="3377617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D587FC-F23E-40A6-B480-4B87C352B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D8EBB6-6DB3-430E-8318-47DE22568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Деструктивное поведение </a:t>
            </a:r>
            <a:r>
              <a:rPr lang="ru-RU" dirty="0"/>
              <a:t>– это поведение, формируемое под влиянием социальной и культурной среды, направленное </a:t>
            </a:r>
            <a:r>
              <a:rPr lang="ru-RU" dirty="0">
                <a:solidFill>
                  <a:srgbClr val="FF0000"/>
                </a:solidFill>
              </a:rPr>
              <a:t>на разрушение материальных вещей, принятых норм и правил</a:t>
            </a:r>
            <a:r>
              <a:rPr lang="ru-RU" dirty="0"/>
              <a:t>, а также </a:t>
            </a:r>
            <a:r>
              <a:rPr lang="ru-RU" dirty="0">
                <a:solidFill>
                  <a:srgbClr val="FF0000"/>
                </a:solidFill>
              </a:rPr>
              <a:t>причинение вреда себе </a:t>
            </a:r>
            <a:r>
              <a:rPr lang="ru-RU" dirty="0"/>
              <a:t>и </a:t>
            </a:r>
            <a:r>
              <a:rPr lang="ru-RU" dirty="0">
                <a:solidFill>
                  <a:srgbClr val="FF0000"/>
                </a:solidFill>
              </a:rPr>
              <a:t>окружающим</a:t>
            </a:r>
            <a:r>
              <a:rPr lang="ru-RU" dirty="0"/>
              <a:t>. Учитывая, что в подростковом возрасте основным критерием нормативного развития личности выступает успешность социализации, важной </a:t>
            </a:r>
            <a:r>
              <a:rPr lang="ru-RU" dirty="0">
                <a:solidFill>
                  <a:srgbClr val="FF0000"/>
                </a:solidFill>
              </a:rPr>
              <a:t>особенностью</a:t>
            </a:r>
            <a:r>
              <a:rPr lang="ru-RU" dirty="0"/>
              <a:t> деструкции является </a:t>
            </a:r>
            <a:r>
              <a:rPr lang="ru-RU" dirty="0">
                <a:solidFill>
                  <a:srgbClr val="FF0000"/>
                </a:solidFill>
              </a:rPr>
              <a:t>социально-психологическая дезадаптация</a:t>
            </a:r>
            <a:r>
              <a:rPr lang="ru-RU" dirty="0"/>
              <a:t>, вызванная рядом условий. </a:t>
            </a:r>
          </a:p>
        </p:txBody>
      </p:sp>
    </p:spTree>
    <p:extLst>
      <p:ext uri="{BB962C8B-B14F-4D97-AF65-F5344CB8AC3E}">
        <p14:creationId xmlns:p14="http://schemas.microsoft.com/office/powerpoint/2010/main" val="3998437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F7FEE9-2828-43BF-A19D-E3DD67BF4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72819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Условия, вызывающие дезадаптацию подростков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83AB3EF9-7DC9-48D8-B092-35F3062D22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291970"/>
              </p:ext>
            </p:extLst>
          </p:nvPr>
        </p:nvGraphicFramePr>
        <p:xfrm>
          <a:off x="457200" y="1628800"/>
          <a:ext cx="807524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670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C69907-59EB-493E-A9CC-FEE6C36D7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1F710D-1B0C-46DC-A51D-B788514CC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8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8000" dirty="0">
                <a:solidFill>
                  <a:srgbClr val="FF0000"/>
                </a:solidFill>
              </a:rPr>
              <a:t>Статистика </a:t>
            </a:r>
          </a:p>
        </p:txBody>
      </p:sp>
    </p:spTree>
    <p:extLst>
      <p:ext uri="{BB962C8B-B14F-4D97-AF65-F5344CB8AC3E}">
        <p14:creationId xmlns:p14="http://schemas.microsoft.com/office/powerpoint/2010/main" val="417168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6FECA3-A4E8-4760-83A2-06367FAC7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1CB31C8-5FFC-4A05-BB8D-FAC4CFE26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Комплекс диагностических и профилактических мероприятий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238159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646D20-276C-413D-B330-8E5B4AFB0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Комплекс диагностических и профилактических мероприятий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D14D662C-3220-40D4-A483-5293768073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33940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8253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8579E5-BD69-4A79-804F-1F722B562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b="1" dirty="0">
                <a:solidFill>
                  <a:srgbClr val="FF0000"/>
                </a:solidFill>
                <a:ea typeface="+mn-ea"/>
                <a:cs typeface="+mn-cs"/>
              </a:rPr>
              <a:t>Методы реализации</a:t>
            </a:r>
            <a:br>
              <a:rPr lang="ru-RU" b="1" dirty="0">
                <a:solidFill>
                  <a:srgbClr val="FF0000"/>
                </a:solidFill>
                <a:ea typeface="+mn-ea"/>
                <a:cs typeface="+mn-cs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5AD5241-8F9B-46CC-8216-E8DD8CF60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1. Анамнез семьи </a:t>
            </a:r>
            <a:r>
              <a:rPr lang="ru-RU" dirty="0"/>
              <a:t>(отношений между родителями и подростками) и круга общения (друзья, компании, секции и др.). Изучение интересов (предпочтений) подростков в интернете (через семью, друзей, из социальных сетей – прежде всего, </a:t>
            </a:r>
            <a:r>
              <a:rPr lang="ru-RU" dirty="0" err="1"/>
              <a:t>ВКонтакте</a:t>
            </a:r>
            <a:r>
              <a:rPr lang="ru-RU" dirty="0"/>
              <a:t>), анализ результатов деятельности (учебной, вне школьной и др.). </a:t>
            </a:r>
          </a:p>
          <a:p>
            <a:r>
              <a:rPr lang="ru-RU" dirty="0">
                <a:solidFill>
                  <a:srgbClr val="FF0000"/>
                </a:solidFill>
              </a:rPr>
              <a:t>Ответственны</a:t>
            </a:r>
            <a:r>
              <a:rPr lang="ru-RU" dirty="0"/>
              <a:t>й: классный руководитель/тьютор, социальный педагог.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1113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C75EB0-8667-45B3-B20F-13160F75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Методы реализации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D2A5891-CB11-48F5-B546-90B74305A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7500" lnSpcReduction="2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Целенаправленное, динамическое наблюдение за поведением подростка в ОУ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(признаки агрессивного поведения, замкнутость, скрытность, демонстративное поведение,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аутодеструктивное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поведение.....).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и анализ отношений учитель-ученик, ученик-ученик.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Вся информация о подозрениях на деструктивное поведение подростка аккумулируется у социального педагога школы и затем передается заместителю директора по ВР.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Ответственный: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заместитель директора школы по ВР, социальный педагог, психолог, учителя-предметники.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68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CF4761-9469-4935-B883-B133BB234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Методы реализации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4F8D7D6-C172-4B16-98E0-1FA698E7D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3. Психологическая диагностика </a:t>
            </a:r>
            <a:r>
              <a:rPr lang="ru-RU" dirty="0"/>
              <a:t>школьников с использованием </a:t>
            </a:r>
            <a:r>
              <a:rPr lang="ru-RU" dirty="0" err="1"/>
              <a:t>стандартизированнных</a:t>
            </a:r>
            <a:r>
              <a:rPr lang="ru-RU" dirty="0"/>
              <a:t>, прошедших проверку на валидность и надежность инструментариев.</a:t>
            </a:r>
          </a:p>
          <a:p>
            <a:r>
              <a:rPr lang="ru-RU" dirty="0">
                <a:solidFill>
                  <a:srgbClr val="FF0000"/>
                </a:solidFill>
              </a:rPr>
              <a:t>Ответственный: </a:t>
            </a:r>
            <a:r>
              <a:rPr lang="ru-RU" dirty="0"/>
              <a:t>школьный психолог.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1741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092390-B681-44E4-81EE-946689A6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Методы реализации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B54A71C-4D0D-4C07-A8C7-70F8E826E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4. Диагностика социально-психологических феноменов в школьных классах </a:t>
            </a:r>
            <a:r>
              <a:rPr lang="ru-RU" dirty="0"/>
              <a:t>(социально-психологический климат, социально-психологическая структура, коллективные мнения, настроения, лидерство).</a:t>
            </a:r>
          </a:p>
          <a:p>
            <a:r>
              <a:rPr lang="ru-RU" dirty="0">
                <a:solidFill>
                  <a:srgbClr val="FF0000"/>
                </a:solidFill>
              </a:rPr>
              <a:t>Ответственные: </a:t>
            </a:r>
            <a:r>
              <a:rPr lang="ru-RU" dirty="0"/>
              <a:t>педагог-психолог, социальный педагог, классный руководитель.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837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9C2399-DB51-413D-BE74-D5BE5E53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Методики диагностики деструктивных состояний и факторов, влияющих на их возникновение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4862B2F-FA19-4A48-82B5-BAC80B49C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73216"/>
          </a:xfrm>
        </p:spPr>
        <p:txBody>
          <a:bodyPr>
            <a:normAutofit fontScale="550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Определение личностных и характерологических особенностей, лежащих в основе проявления агрессии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 Спилберга-Ханина (личностная и ситуативная тревожность);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 школьной тревожности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Филлипса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Фрейбургская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анкета агрессивности (для подростков);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Оценка школьной мотивации (по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Лускановой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Н.Г.) (отношение учащихся к школе, учебному процессу, эмоциональное реагирование на школьную ситуацию);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тест Басса-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Басса-Перри (определение агрессивности);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определение уровня самооценки (методика Казанцевой);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агрессивность (опросник: ребенок глазами взрослого) А.А. Романов;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Методика Лаврентьева Г.П., Титаренко Т.М. «Уровень тревожности ребенка»;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«Шкала враждебности» Кука-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Медлей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(для подростков).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Методики используются, применительно к возрасту учащихся и, исходя из профессиональных и материальных возможностей диагностов. Первичная диагностика предполагает использование 4-5 методик.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7309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D53593-560D-4B78-9026-42E5E859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6D70704-DBAE-4E34-B04F-EFC8F68E2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solidFill>
                  <a:srgbClr val="FF0000"/>
                </a:solidFill>
                <a:ea typeface="+mj-ea"/>
                <a:cs typeface="+mj-cs"/>
              </a:rPr>
              <a:t>Методики диагностики деструктивных состояний и факторов, влияющих на их возникновение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492217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066CA5-F42C-4764-88F7-259F201AA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Методики диагностики деструктивных состояний и факторов, влияющих на их возникновение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948B59E-C059-4451-8E4D-37E0421BA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Дополнительные:	</a:t>
            </a:r>
          </a:p>
          <a:p>
            <a:r>
              <a:rPr lang="ru-RU" dirty="0"/>
              <a:t>Методика диагностики уровня субъективного ощущения одиночества Д. Рассела и М. Фергюсона</a:t>
            </a:r>
          </a:p>
          <a:p>
            <a:r>
              <a:rPr lang="ru-RU" dirty="0"/>
              <a:t>методика А.А. Кучера, В.П. Костюкевича (факторы </a:t>
            </a:r>
            <a:r>
              <a:rPr lang="ru-RU" dirty="0" err="1"/>
              <a:t>аутоагрессивного</a:t>
            </a:r>
            <a:r>
              <a:rPr lang="ru-RU" dirty="0"/>
              <a:t> поведения ключ по возрастам и гендерным различиям);</a:t>
            </a:r>
          </a:p>
          <a:p>
            <a:r>
              <a:rPr lang="ru-RU" dirty="0"/>
              <a:t>методика «</a:t>
            </a:r>
            <a:r>
              <a:rPr lang="ru-RU" dirty="0" err="1"/>
              <a:t>ТиД</a:t>
            </a:r>
            <a:r>
              <a:rPr lang="ru-RU" dirty="0"/>
              <a:t>» (тревожность и депрессия);</a:t>
            </a:r>
          </a:p>
          <a:p>
            <a:r>
              <a:rPr lang="ru-RU" dirty="0"/>
              <a:t>СОП (склонность к отклоняющемуся поведению);</a:t>
            </a:r>
          </a:p>
          <a:p>
            <a:r>
              <a:rPr lang="ru-RU" dirty="0"/>
              <a:t>тест "Сказка" </a:t>
            </a:r>
            <a:r>
              <a:rPr lang="ru-RU" dirty="0" err="1"/>
              <a:t>Л.Дюсс</a:t>
            </a:r>
            <a:endParaRPr lang="ru-RU" dirty="0"/>
          </a:p>
          <a:p>
            <a:r>
              <a:rPr lang="ru-RU" dirty="0"/>
              <a:t>«Тест Рука» (</a:t>
            </a:r>
            <a:r>
              <a:rPr lang="ru-RU" dirty="0" err="1"/>
              <a:t>Наnd</a:t>
            </a:r>
            <a:r>
              <a:rPr lang="ru-RU" dirty="0"/>
              <a:t> - тест) - проективная методика исследования, адаптированный для детей в возрасте до 11 лет детским клиническим психологом Н.Я. Семаго;</a:t>
            </a:r>
          </a:p>
          <a:p>
            <a:r>
              <a:rPr lang="ru-RU" dirty="0"/>
              <a:t>методика КРС;</a:t>
            </a:r>
          </a:p>
          <a:p>
            <a:r>
              <a:rPr lang="ru-RU" dirty="0"/>
              <a:t>тест Розенцвейга для изучения особенностей поведения ребенка в конфликтных ситуациях;</a:t>
            </a:r>
          </a:p>
          <a:p>
            <a:r>
              <a:rPr lang="ru-RU" dirty="0"/>
              <a:t>тест склонности к риску;</a:t>
            </a:r>
          </a:p>
          <a:p>
            <a:r>
              <a:rPr lang="ru-RU" dirty="0"/>
              <a:t>определение стратегии поведения в конфликте;</a:t>
            </a:r>
          </a:p>
          <a:p>
            <a:r>
              <a:rPr lang="ru-RU" dirty="0"/>
              <a:t>проективные методики («несуществующее животное», «незавершенные предложения», «Кактус», «Дорога к дому» и др.).</a:t>
            </a:r>
          </a:p>
          <a:p>
            <a:r>
              <a:rPr lang="ru-RU" dirty="0"/>
              <a:t> выявление акцентуаций (</a:t>
            </a:r>
            <a:r>
              <a:rPr lang="ru-RU" dirty="0" err="1"/>
              <a:t>Личко</a:t>
            </a:r>
            <a:r>
              <a:rPr lang="ru-RU" dirty="0"/>
              <a:t>, </a:t>
            </a:r>
            <a:r>
              <a:rPr lang="ru-RU" dirty="0" err="1"/>
              <a:t>Леонгард-Шмишек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9892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7F8CA5-1F16-4CA3-8240-CFE803414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FF0000"/>
                </a:solidFill>
              </a:rPr>
              <a:t>Методики диагностики деструктивных состояний и факторов, влияющих на их возникновение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1039E87-98FB-47B3-B9CB-7BFB3053D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2. Выявление особенностей межличностного общения. </a:t>
            </a:r>
          </a:p>
          <a:p>
            <a:r>
              <a:rPr lang="ru-RU" dirty="0"/>
              <a:t>тест определения особенностей межличностных отношений Рене Жиля;</a:t>
            </a:r>
          </a:p>
          <a:p>
            <a:r>
              <a:rPr lang="ru-RU" dirty="0"/>
              <a:t>опросник межличностных отношений (методика Т. </a:t>
            </a:r>
            <a:r>
              <a:rPr lang="ru-RU" dirty="0" err="1"/>
              <a:t>Лири</a:t>
            </a:r>
            <a:r>
              <a:rPr lang="ru-RU" dirty="0"/>
              <a:t>)</a:t>
            </a:r>
          </a:p>
          <a:p>
            <a:r>
              <a:rPr lang="ru-RU" dirty="0"/>
              <a:t>методика готовности следовать социальным нормам В. Мельникова и Л. Ямпольского;</a:t>
            </a:r>
          </a:p>
          <a:p>
            <a:r>
              <a:rPr lang="ru-RU" dirty="0"/>
              <a:t>социометрия.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83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43DF47-D4FE-46C1-9D7A-2011CC175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3E43633D-93B0-4385-8C8C-71053F3CC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221881"/>
            <a:ext cx="8229600" cy="636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207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8FDF76-43BF-437D-A961-19C516CE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FF0000"/>
                </a:solidFill>
              </a:rPr>
              <a:t>Методики диагностики деструктивных состояний и факторов, влияющих на их возникновение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B42DA70-7D7A-429A-BAB7-AFCBA9DC8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Динамическое наблюдение за учащимися с фиксацией проявления критериев определения агрессивности .</a:t>
            </a:r>
          </a:p>
          <a:p>
            <a:pPr marL="0" indent="0">
              <a:buNone/>
            </a:pPr>
            <a:r>
              <a:rPr lang="ru-RU" dirty="0"/>
              <a:t>Ребенок:</a:t>
            </a:r>
          </a:p>
          <a:p>
            <a:pPr marL="0" indent="0">
              <a:buNone/>
            </a:pPr>
            <a:r>
              <a:rPr lang="ru-RU" dirty="0"/>
              <a:t>1. Часто теряет контроль над собой.</a:t>
            </a:r>
          </a:p>
          <a:p>
            <a:pPr marL="0" indent="0">
              <a:buNone/>
            </a:pPr>
            <a:r>
              <a:rPr lang="ru-RU" dirty="0"/>
              <a:t>2. Часто спорит, ругается со взрослыми (родителями, учителями, классным руководителем).</a:t>
            </a:r>
          </a:p>
          <a:p>
            <a:pPr marL="0" indent="0">
              <a:buNone/>
            </a:pPr>
            <a:r>
              <a:rPr lang="ru-RU" dirty="0"/>
              <a:t>3. Часто отказывается выполнять правила.</a:t>
            </a:r>
          </a:p>
          <a:p>
            <a:pPr marL="0" indent="0">
              <a:buNone/>
            </a:pPr>
            <a:r>
              <a:rPr lang="ru-RU" dirty="0"/>
              <a:t>4. Часто специально раздражает людей.</a:t>
            </a:r>
          </a:p>
          <a:p>
            <a:pPr marL="0" indent="0">
              <a:buNone/>
            </a:pPr>
            <a:r>
              <a:rPr lang="ru-RU" dirty="0"/>
              <a:t>5. Часто винит других в своих ошибках.</a:t>
            </a:r>
          </a:p>
          <a:p>
            <a:pPr marL="0" indent="0">
              <a:buNone/>
            </a:pPr>
            <a:r>
              <a:rPr lang="ru-RU" dirty="0"/>
              <a:t>6. Часто сердится и отказывается сделать что-либо.</a:t>
            </a:r>
          </a:p>
          <a:p>
            <a:pPr marL="0" indent="0">
              <a:buNone/>
            </a:pPr>
            <a:r>
              <a:rPr lang="ru-RU" dirty="0"/>
              <a:t>7. Часто завистлив, мстителен.</a:t>
            </a:r>
          </a:p>
          <a:p>
            <a:pPr marL="0" indent="0">
              <a:buNone/>
            </a:pPr>
            <a:r>
              <a:rPr lang="ru-RU" dirty="0"/>
              <a:t>8. Чувствителен, очень быстро реагирует на различные действия окружающих (детей и взрослых), которые нередко раздражают его.</a:t>
            </a:r>
          </a:p>
          <a:p>
            <a:pPr marL="0" indent="0">
              <a:buNone/>
            </a:pPr>
            <a:r>
              <a:rPr lang="ru-RU" dirty="0"/>
              <a:t>9. Часто отказывается от выполнений деятельности.</a:t>
            </a:r>
          </a:p>
          <a:p>
            <a:pPr marL="0" indent="0">
              <a:buNone/>
            </a:pPr>
            <a:r>
              <a:rPr lang="ru-RU" dirty="0"/>
              <a:t>10. Открыто избегает общения с окружающими (одноклассники и т.д.) </a:t>
            </a:r>
          </a:p>
          <a:p>
            <a:pPr marL="0" indent="0">
              <a:buNone/>
            </a:pPr>
            <a:r>
              <a:rPr lang="ru-RU" dirty="0"/>
              <a:t>4-8 признаков за 6 месяцев – помощь педагога-психолога или врача</a:t>
            </a:r>
          </a:p>
        </p:txBody>
      </p:sp>
    </p:spTree>
    <p:extLst>
      <p:ext uri="{BB962C8B-B14F-4D97-AF65-F5344CB8AC3E}">
        <p14:creationId xmlns:p14="http://schemas.microsoft.com/office/powerpoint/2010/main" val="11872764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2A476E-DBF9-452A-ABD6-09B1768DD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FF0000"/>
                </a:solidFill>
              </a:rPr>
              <a:t>Методики диагностики деструктивных состояний и факторов, влияющих на их возникновение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989AFD-F34F-4F47-94EB-81888422D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01208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Ответственный: </a:t>
            </a:r>
            <a:r>
              <a:rPr lang="ru-RU" dirty="0"/>
              <a:t>заместитель директора школы по ВР, психолог.</a:t>
            </a:r>
          </a:p>
          <a:p>
            <a:r>
              <a:rPr lang="ru-RU" dirty="0"/>
              <a:t>На основе результатов диагностики в школе формируется </a:t>
            </a:r>
            <a:r>
              <a:rPr lang="ru-RU" b="1" dirty="0">
                <a:solidFill>
                  <a:srgbClr val="FF0000"/>
                </a:solidFill>
              </a:rPr>
              <a:t>группа учащихся, требующих повышенного психолого-педагогического внимания,</a:t>
            </a:r>
            <a:r>
              <a:rPr lang="ru-RU" b="1" dirty="0"/>
              <a:t> </a:t>
            </a:r>
            <a:r>
              <a:rPr lang="ru-RU" dirty="0"/>
              <a:t>куда относятся школьников, подпадающих признаки или предрасположенность к деструктивному поведению. </a:t>
            </a:r>
          </a:p>
          <a:p>
            <a:r>
              <a:rPr lang="ru-RU" u="sng" dirty="0"/>
              <a:t>Информация о данной группе является </a:t>
            </a:r>
            <a:r>
              <a:rPr lang="ru-RU" u="sng" dirty="0">
                <a:solidFill>
                  <a:srgbClr val="FF0000"/>
                </a:solidFill>
              </a:rPr>
              <a:t>конфиденциальной</a:t>
            </a:r>
            <a:r>
              <a:rPr lang="ru-RU" u="sng" dirty="0"/>
              <a:t> и хранится в </a:t>
            </a:r>
            <a:r>
              <a:rPr lang="ru-RU" u="sng" dirty="0">
                <a:solidFill>
                  <a:srgbClr val="FF0000"/>
                </a:solidFill>
              </a:rPr>
              <a:t>единственном</a:t>
            </a:r>
            <a:r>
              <a:rPr lang="ru-RU" u="sng" dirty="0"/>
              <a:t> экземпляре в сейфе заместителя директора школы по ВР</a:t>
            </a:r>
            <a:r>
              <a:rPr lang="ru-RU" dirty="0"/>
              <a:t>.</a:t>
            </a:r>
          </a:p>
          <a:p>
            <a:pPr indent="450215" algn="just" fontAlgn="base">
              <a:spcAft>
                <a:spcPts val="0"/>
              </a:spcAft>
            </a:pPr>
            <a:r>
              <a:rPr lang="ru-RU" sz="3100" dirty="0"/>
              <a:t>Для повышения эффективности реализации данного направления в образовательном учреждении необходимо организовать </a:t>
            </a:r>
            <a:r>
              <a:rPr lang="ru-RU" sz="3100" dirty="0">
                <a:solidFill>
                  <a:srgbClr val="FF0000"/>
                </a:solidFill>
              </a:rPr>
              <a:t>обучение учителей методике реализации метода наблюдения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037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1621AE-1CB1-4C9B-9E81-8A12ED146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3E4F3B6-1F23-4A47-9ED9-CCB05FE4E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>
                <a:solidFill>
                  <a:srgbClr val="FF0000"/>
                </a:solidFill>
                <a:ea typeface="+mj-ea"/>
                <a:cs typeface="+mj-cs"/>
              </a:rPr>
              <a:t>Профилактика экстремизма  в образовательном учреждении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7194839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B391EA-F4F3-4D47-8BF1-584E7B295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Профилактика экстремизма  в образовательном учреждении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7A4C7D6-6AD7-4BAF-88CF-AE1430941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педагогических коллективов образовательных учреждений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диагностике и профилактике деструктивного поведения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минимизации последствий деструктивных поступков учащихся должна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носить комплексный характер,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осуществляться усилиями всех сотрудников коллектива учреждения. 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0372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6B3E66-343C-4834-B6F2-535656DF8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FF0000"/>
                </a:solidFill>
              </a:rPr>
              <a:t>Методики диагностики деструктивных состояний и факторов, влияющих на их возникновение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F976E6D-7DD6-43FF-9766-A1B01F434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Диагностические признаки наблюдения </a:t>
            </a:r>
            <a:r>
              <a:rPr lang="ru-RU" dirty="0"/>
              <a:t>за деструктивными действиями  можно разделить на две группы:</a:t>
            </a:r>
          </a:p>
          <a:p>
            <a:r>
              <a:rPr lang="ru-RU" dirty="0"/>
              <a:t>1) проявляющиеся в </a:t>
            </a:r>
            <a:r>
              <a:rPr lang="ru-RU" dirty="0">
                <a:solidFill>
                  <a:srgbClr val="FF0000"/>
                </a:solidFill>
              </a:rPr>
              <a:t>вербальном </a:t>
            </a:r>
            <a:r>
              <a:rPr lang="ru-RU" dirty="0"/>
              <a:t>(словесном, речевом) поведении;</a:t>
            </a:r>
          </a:p>
          <a:p>
            <a:r>
              <a:rPr lang="ru-RU" dirty="0"/>
              <a:t>2) проявляющиеся в </a:t>
            </a:r>
            <a:r>
              <a:rPr lang="ru-RU" dirty="0">
                <a:solidFill>
                  <a:srgbClr val="FF0000"/>
                </a:solidFill>
              </a:rPr>
              <a:t>невербальном</a:t>
            </a:r>
            <a:r>
              <a:rPr lang="ru-RU" dirty="0"/>
              <a:t> (не речевом - мимика, жесты, позы, дистанция общения) поведении.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5085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B46F11-6D3B-4B7A-B6BE-F5ECE9B35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В вербальном (словесном) поведении необходимо наблюдать и отмечать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095F5E0-7AF6-4860-BED2-AE498D050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излишнюю активность, разговорчивость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темы, не связанные с проблемой, или наоборот несвойственную данному учащемуся молчаливость, закрытость, скрытность, неразговорчивость: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напускная, нарочитая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веселость, ирония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острые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(конфликтные, агрессивные)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реакции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(ответы) на вопросы;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демонстративный или скрытый отказ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отвечать на вопросы, вступать в разговор;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речевые звуковые явления, прежде всего: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интонации, громкость, темп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(скорость – слишком быстрый или замедленный) и ритм (прерывистый) речи, паузы.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диагностики и оценки состояния часто достаточно задать учащемуся любой, самый простой вопрос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Как настроение? У тебя все нормально? Что-то у тебя рюкзак тяжелый? И т.п. 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0632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8DEED7-58EC-4CA0-A403-532FD556C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В невербальном поведении необходимо наблюдать и отмечать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BAF7EDE-5CBF-455D-9DA6-EE94B78EB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899794"/>
          </a:xfrm>
        </p:spPr>
        <p:txBody>
          <a:bodyPr>
            <a:normAutofit fontScale="625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 взгляде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либо попытку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избежать прямого контакта глаз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(спрятать глаза), либо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прямой, вызывающий, решительный взгляд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Кроме того, важно обращать внимание на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зрачки глаз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обычно они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сужаются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мимике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выражение лица (прежде всего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глаза и губы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демонстрирующие (в контексте данной задачи) –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печаль,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страх, гнев, отвращение, презрение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Печаль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брови сведены, верхние веки слегка опущены, рассеянный взгляд, глаза потухшие, уголки губ слегка опущены.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Презрение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чуть прикрытые глаза, нос слегка сморщен, уголки рта резко опущены, горизонтальная складка под нижней губой.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Отвращение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лоб сморщен, брови опущены, нос сморщен, ноздри расширены, верхняя губа чуть поднята, нижняя - выпячена или приподнята и сомкнута с верхней, уголки рта опущены.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Гнев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глаза блестят, тесно сжатые брови, горизонтальные складки на переносице, нос раздут, зубы стиснуты, рот оскален, уголки губ резко и напряженно оттянуты вниз, шея судорожно стянута.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приподнятые и сведенные над переносицей брови, широко открытые, выпяченные глаза, губы растянуты в стороны, уголки губ опущены и несколько отведены назад, рот может быть открыт, шея втянута;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582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8852AC-9AC4-49EF-8A88-CD30F085E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В невербальном поведении необходимо наблюдать и отмечать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C176BB2-94E5-46D9-BCA8-ACA22B949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 жестах и позах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либо слишком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активное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жестикулирование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(«отвлечь внимание на что-то другое»),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либо его минимизация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(«чтобы себя не выдать»). Либо позы/жесты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наступательного плана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наклон вперед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(решительность),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раскачивание тела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либо позы/жесты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сокрытия - покашливание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прочищение горла; прикрытие рта рукой; переплетенные пальцы рук, при этом большие пальцы нервно двигаются; пощипывание, потирание ладоней, крепко сцепленные руки; короткое, учащенное дыхание; отворачивание лица в сторону;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дистанция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либо попытка увеличить дистанцию (попытка «бегства»), либо уменьшение дистанции (напор, наступление)    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4398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698BAB-0417-4F82-A5A2-2C1833D0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В невербальном поведении необходимо наблюдать и отмечать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CAFAC6C-E07E-445E-92BD-C1E0BEBA5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Целесообразно учитывать </a:t>
            </a:r>
            <a:r>
              <a:rPr lang="ru-RU" dirty="0">
                <a:solidFill>
                  <a:srgbClr val="FF0000"/>
                </a:solidFill>
              </a:rPr>
              <a:t>правило «левой стороны». </a:t>
            </a:r>
            <a:r>
              <a:rPr lang="ru-RU" dirty="0"/>
              <a:t>Согласно ему, то, что человек хочет показать окружающим, отражается на правой половине его тела, а то, что он реально переживает, - на левой.</a:t>
            </a:r>
          </a:p>
          <a:p>
            <a:pPr marL="0" indent="0">
              <a:buNone/>
            </a:pPr>
            <a:r>
              <a:rPr lang="ru-RU" dirty="0"/>
              <a:t>Принципиально важным является наблюдение и фиксация не отдельных (разрозненных) </a:t>
            </a:r>
            <a:r>
              <a:rPr lang="ru-RU" dirty="0">
                <a:solidFill>
                  <a:srgbClr val="FF0000"/>
                </a:solidFill>
              </a:rPr>
              <a:t>вербальных и невербальных проявлений, а их комплексная оценка.</a:t>
            </a:r>
          </a:p>
          <a:p>
            <a:pPr marL="0" indent="0">
              <a:buNone/>
            </a:pPr>
            <a:r>
              <a:rPr lang="ru-RU" dirty="0"/>
              <a:t>Кроме этого, важны наблюдение и фиксация рассогласования между вербальными и невербальными проявлениями эмоционального (психического) состояния. </a:t>
            </a:r>
            <a:r>
              <a:rPr lang="ru-RU" dirty="0">
                <a:solidFill>
                  <a:srgbClr val="FF0000"/>
                </a:solidFill>
              </a:rPr>
              <a:t>Явными признаками рассогласования могут быть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-	едва заметные микродвижения мимической мускулатуры лица;</a:t>
            </a:r>
          </a:p>
          <a:p>
            <a:pPr marL="0" indent="0">
              <a:buNone/>
            </a:pPr>
            <a:r>
              <a:rPr lang="ru-RU" dirty="0"/>
              <a:t>-	покраснение и побледнение кожных покровов;</a:t>
            </a:r>
          </a:p>
          <a:p>
            <a:pPr marL="0" indent="0">
              <a:buNone/>
            </a:pPr>
            <a:r>
              <a:rPr lang="ru-RU" dirty="0"/>
              <a:t>-	сужение зрачков;</a:t>
            </a:r>
          </a:p>
          <a:p>
            <a:pPr marL="0" indent="0">
              <a:buNone/>
            </a:pPr>
            <a:r>
              <a:rPr lang="ru-RU" dirty="0"/>
              <a:t>-	нарушение симметричности мимики;</a:t>
            </a:r>
          </a:p>
          <a:p>
            <a:pPr marL="0" indent="0">
              <a:buNone/>
            </a:pPr>
            <a:r>
              <a:rPr lang="ru-RU" dirty="0"/>
              <a:t>-	глотательные движения (пересыхание во рту);</a:t>
            </a:r>
          </a:p>
          <a:p>
            <a:pPr marL="0" indent="0">
              <a:buNone/>
            </a:pPr>
            <a:r>
              <a:rPr lang="ru-RU" dirty="0"/>
              <a:t>-	повышенное потоотделение;</a:t>
            </a:r>
          </a:p>
          <a:p>
            <a:pPr marL="0" indent="0">
              <a:buNone/>
            </a:pPr>
            <a:r>
              <a:rPr lang="ru-RU" dirty="0"/>
              <a:t>-	закрытая позиция (скрещивание, сжимание, перехватывание рук, перекрещивание ног и др.)  </a:t>
            </a:r>
          </a:p>
          <a:p>
            <a:r>
              <a:rPr lang="ru-RU" dirty="0">
                <a:solidFill>
                  <a:srgbClr val="FF0000"/>
                </a:solidFill>
              </a:rPr>
              <a:t>Наблюдая и фиксируя описанные сигналы педагогу важно не приписывать свой опыт, собственное состояние наблюдаемому учащемуся.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004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1CDFD7-A91B-4053-AB12-05CC1CFE3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4C78688-B12B-441A-A64B-5C878E620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>
                <a:solidFill>
                  <a:srgbClr val="FF0000"/>
                </a:solidFill>
              </a:rPr>
              <a:t>Мероприятия профилактики и конкретные действия 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80508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39976D-43FF-4B93-880B-8F0BB28CA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C5FD48A0-7D97-4AFE-9E29-149420BB4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997" y="274638"/>
            <a:ext cx="8096005" cy="619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660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DEDD58-1D9B-4D6C-94DF-E90D81155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Мероприятия профилактики и конкретные действия педагогов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CB8237A-CED6-4BFD-A31B-5FAD501C76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1. Регулярное наблюдение за вербальными и невербальными проявлениями эмоциональных состояний у школьников, поскольку именно через изменение эмоций у конкретного ребенка можно </a:t>
            </a:r>
            <a:r>
              <a:rPr lang="ru-RU" dirty="0">
                <a:solidFill>
                  <a:srgbClr val="FF0000"/>
                </a:solidFill>
              </a:rPr>
              <a:t>оперативно выявить его намерения.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1FD79649-DBE3-42A2-8BB6-6DC2EF6C3C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2. При выявлении предрасположенности, признаков или проявлений деструктивных действий - </a:t>
            </a:r>
            <a:r>
              <a:rPr lang="ru-RU" dirty="0">
                <a:solidFill>
                  <a:srgbClr val="FF0000"/>
                </a:solidFill>
              </a:rPr>
              <a:t>НЕМЕДЛЕННОЕ ОПОВЕЩЕНИЕ </a:t>
            </a:r>
            <a:r>
              <a:rPr lang="ru-RU" dirty="0"/>
              <a:t>о признаках отрицательных эмоциональных проявлений (особенно агрессивных) заместителя директора по ВР, педагога-психолога, социального педагога. </a:t>
            </a:r>
          </a:p>
        </p:txBody>
      </p:sp>
    </p:spTree>
    <p:extLst>
      <p:ext uri="{BB962C8B-B14F-4D97-AF65-F5344CB8AC3E}">
        <p14:creationId xmlns:p14="http://schemas.microsoft.com/office/powerpoint/2010/main" val="36792218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06267712-1BD0-462B-8299-EBA3B3033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D8E5B62-9701-423E-B2D4-148DA7BC6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>
                <a:solidFill>
                  <a:srgbClr val="FF0000"/>
                </a:solidFill>
              </a:rPr>
              <a:t>Формы профилактической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6400793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977503-0EE0-4AB3-89F9-6FC01AB27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Формы профилактической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1588409-14B0-4D2E-ACE6-377ADA3D8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Инструктивно-методические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организации профилактики деструктивного поведения (семинары-практикумы, тренинги)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Включение в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воспитательной работы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учреждений мероприятий по профилактике деструктивного поведения и социальной дезадаптации учащихся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Тренинги, групповые и индивидуальные консультации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формированию позитивного отношения учащихся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Проведение мероприятий по повышению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психолого-педагогической компетентности родителей и их ответственности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области формирования навыков безопасного поведения, эмоционально-волевых расстройств детей и подростков и профилактики деструктивного поведения, в том числе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Оказание помощи детям группы требующих повышенного психолого-педагогического внимания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2277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DD2F6A-BF48-48D9-87AE-3ACA3A651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Формы профилактической работы: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A3D8630-02ED-41A8-B734-BA160CD45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Инструктивно-методические семинары</a:t>
            </a:r>
            <a:r>
              <a:rPr lang="ru-RU" dirty="0"/>
              <a:t> по организации профилактики деструктивного поведения (семинары-практикумы, тренинги) для педагогов-психологов, социальных педагогов, зам. директоров, учителей-предметников с целью повышения уровня их компетентности в области профилактики деструктивного поведения: </a:t>
            </a:r>
          </a:p>
          <a:p>
            <a:r>
              <a:rPr lang="ru-RU" dirty="0"/>
              <a:t>информирование </a:t>
            </a:r>
            <a:r>
              <a:rPr lang="ru-RU" b="1" dirty="0">
                <a:solidFill>
                  <a:srgbClr val="FF0000"/>
                </a:solidFill>
              </a:rPr>
              <a:t>о необходимости неукоснительного соблюдения психолого-педагогической этики</a:t>
            </a:r>
            <a:r>
              <a:rPr lang="ru-RU" dirty="0"/>
              <a:t>, требований социально-психолого-педагогической культуры в повседневной деятельности;</a:t>
            </a:r>
          </a:p>
          <a:p>
            <a:r>
              <a:rPr lang="ru-RU" dirty="0"/>
              <a:t>владение минимумом </a:t>
            </a:r>
            <a:r>
              <a:rPr lang="ru-RU" b="1" dirty="0">
                <a:solidFill>
                  <a:srgbClr val="FF0000"/>
                </a:solidFill>
              </a:rPr>
              <a:t>знаний возрастной психологии</a:t>
            </a:r>
            <a:r>
              <a:rPr lang="ru-RU" dirty="0"/>
              <a:t>;</a:t>
            </a:r>
          </a:p>
          <a:p>
            <a:r>
              <a:rPr lang="ru-RU" dirty="0"/>
              <a:t>владение знанием </a:t>
            </a:r>
            <a:r>
              <a:rPr lang="ru-RU" b="1" dirty="0">
                <a:solidFill>
                  <a:srgbClr val="FF0000"/>
                </a:solidFill>
              </a:rPr>
              <a:t>о признаках и формах деструктивных </a:t>
            </a:r>
            <a:r>
              <a:rPr lang="ru-RU" dirty="0"/>
              <a:t>проявлений в поведении учащихся;</a:t>
            </a:r>
          </a:p>
          <a:p>
            <a:r>
              <a:rPr lang="ru-RU" dirty="0"/>
              <a:t>знаний </a:t>
            </a:r>
            <a:r>
              <a:rPr lang="ru-RU" b="1" dirty="0">
                <a:solidFill>
                  <a:srgbClr val="FF0000"/>
                </a:solidFill>
              </a:rPr>
              <a:t>алгоритма действий и взаимодействия </a:t>
            </a:r>
            <a:r>
              <a:rPr lang="ru-RU" dirty="0"/>
              <a:t>при выявлении признаков деструктивного поведения.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9814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BA9585-DB06-428C-BBF6-87FDA1CFC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Программы воспитательной работы учреждений:  мероприятия по профилактике деструктивного поведения и социальной дезадаптации учащихся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C93934-2FE3-4311-950E-D20CAD2C8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Мероприятия по </a:t>
            </a:r>
            <a:r>
              <a:rPr lang="ru-RU" b="1" dirty="0">
                <a:solidFill>
                  <a:srgbClr val="FF0000"/>
                </a:solidFill>
              </a:rPr>
              <a:t>раннему выявлению контингента </a:t>
            </a:r>
            <a:r>
              <a:rPr lang="ru-RU" dirty="0"/>
              <a:t>учащихся, требующих повышенного психолого-педагогического внимания, знание его характеристик;</a:t>
            </a:r>
          </a:p>
          <a:p>
            <a:r>
              <a:rPr lang="ru-RU" b="1" dirty="0">
                <a:solidFill>
                  <a:srgbClr val="FF0000"/>
                </a:solidFill>
              </a:rPr>
              <a:t>активный патронаж семей учащихся</a:t>
            </a:r>
            <a:r>
              <a:rPr lang="ru-RU" dirty="0"/>
              <a:t>, требующих повышенного психолого-педагогического внимания, оказание родителям </a:t>
            </a:r>
            <a:r>
              <a:rPr lang="ru-RU" b="1" dirty="0">
                <a:solidFill>
                  <a:srgbClr val="FF0000"/>
                </a:solidFill>
              </a:rPr>
              <a:t>консультативной и психолого-педагогической помощи</a:t>
            </a:r>
            <a:r>
              <a:rPr lang="ru-RU" dirty="0"/>
              <a:t>.</a:t>
            </a:r>
          </a:p>
          <a:p>
            <a:r>
              <a:rPr lang="ru-RU" dirty="0"/>
              <a:t>реализация </a:t>
            </a:r>
            <a:r>
              <a:rPr lang="ru-RU" b="1" dirty="0">
                <a:solidFill>
                  <a:srgbClr val="FF0000"/>
                </a:solidFill>
              </a:rPr>
              <a:t>основных и дополнительных профилактических программ</a:t>
            </a:r>
            <a:r>
              <a:rPr lang="ru-RU" dirty="0"/>
              <a:t>, разработанных с учетом возраста учащихся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758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338AE2-B64F-49C2-B3A8-FAB8EBB75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Тренинги, групповые и индивидуальные консультации по формированию позитивного отношения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6D895DE-D4E5-43A6-A2E2-DC496D5DA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 жизни, ее основам и ценностям;</a:t>
            </a:r>
          </a:p>
          <a:p>
            <a:r>
              <a:rPr lang="ru-RU" dirty="0"/>
              <a:t>формирование </a:t>
            </a:r>
            <a:r>
              <a:rPr lang="ru-RU" b="1" dirty="0">
                <a:solidFill>
                  <a:srgbClr val="FF0000"/>
                </a:solidFill>
              </a:rPr>
              <a:t>позитивного мышления</a:t>
            </a:r>
            <a:r>
              <a:rPr lang="ru-RU" dirty="0"/>
              <a:t>;</a:t>
            </a:r>
          </a:p>
          <a:p>
            <a:r>
              <a:rPr lang="ru-RU" dirty="0"/>
              <a:t>повышение </a:t>
            </a:r>
            <a:r>
              <a:rPr lang="ru-RU" b="1" dirty="0">
                <a:solidFill>
                  <a:srgbClr val="FF0000"/>
                </a:solidFill>
              </a:rPr>
              <a:t>стрессоустойчивости</a:t>
            </a:r>
            <a:r>
              <a:rPr lang="ru-RU" dirty="0"/>
              <a:t> учащихся путем психологической подготовки к трудным жизненным ситуациям</a:t>
            </a:r>
          </a:p>
          <a:p>
            <a:r>
              <a:rPr lang="ru-RU" dirty="0"/>
              <a:t>формирование готовности к </a:t>
            </a:r>
            <a:r>
              <a:rPr lang="ru-RU" b="1" dirty="0">
                <a:solidFill>
                  <a:srgbClr val="FF0000"/>
                </a:solidFill>
              </a:rPr>
              <a:t>преодолению трудностей.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2213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92A06A-48D5-4E75-8C41-7B0EB4831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Проведение мероприятий по повышению психолого-педагогической компетентности родителей и их ответственности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D7AA4BB-A3F6-41FA-9E78-9C0B336FC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в области формирования </a:t>
            </a:r>
            <a:r>
              <a:rPr lang="ru-RU" b="1" dirty="0">
                <a:solidFill>
                  <a:srgbClr val="FF0000"/>
                </a:solidFill>
              </a:rPr>
              <a:t>навыков безопасного поведения</a:t>
            </a:r>
            <a:r>
              <a:rPr lang="ru-RU" dirty="0"/>
              <a:t>, </a:t>
            </a:r>
            <a:r>
              <a:rPr lang="ru-RU" b="1" dirty="0">
                <a:solidFill>
                  <a:srgbClr val="FF0000"/>
                </a:solidFill>
              </a:rPr>
              <a:t>эмоционально-волевых расстройств детей и подростков </a:t>
            </a:r>
            <a:r>
              <a:rPr lang="ru-RU" dirty="0"/>
              <a:t>и профилактики деструктивного поведения, в том числе: </a:t>
            </a:r>
          </a:p>
          <a:p>
            <a:r>
              <a:rPr lang="ru-RU" b="1" dirty="0">
                <a:solidFill>
                  <a:srgbClr val="FF0000"/>
                </a:solidFill>
              </a:rPr>
              <a:t>родительские встречи, собрания </a:t>
            </a:r>
            <a:r>
              <a:rPr lang="ru-RU" dirty="0"/>
              <a:t>(работа родительского лектория): «Возрастные особенности подростков», «Как воспитать гармоничную личность», «Ненасильственные методы воспитания», «Роль семьи в формировании позитивной самооценки подростка», «Основы профилактики конфликтов» и т.д.;</a:t>
            </a:r>
          </a:p>
          <a:p>
            <a:r>
              <a:rPr lang="ru-RU" dirty="0"/>
              <a:t>индивидуальные (групповые) </a:t>
            </a:r>
            <a:r>
              <a:rPr lang="ru-RU" b="1" dirty="0">
                <a:solidFill>
                  <a:srgbClr val="FF0000"/>
                </a:solidFill>
              </a:rPr>
              <a:t>психологические консультации родителей </a:t>
            </a:r>
            <a:r>
              <a:rPr lang="ru-RU" dirty="0"/>
              <a:t>по проблемам психоэмоционального и социального развития подростков, диагностики признаков (предрасположенности) деструктивного поведения.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5472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682C25-F37A-44D9-B20A-8203544A9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Оказание помощи детям группы требующих повышенного психолого-педагогического внимания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D633B0E-ED5E-443A-A06F-7BD276BE4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/>
              <a:t>создание и реализация </a:t>
            </a:r>
            <a:r>
              <a:rPr lang="ru-RU" sz="3400" b="1" dirty="0">
                <a:solidFill>
                  <a:srgbClr val="FF0000"/>
                </a:solidFill>
              </a:rPr>
              <a:t>программ индивидуального </a:t>
            </a:r>
            <a:r>
              <a:rPr lang="ru-RU" sz="3400" dirty="0"/>
              <a:t>психолого-педагогического сопровождения детей;</a:t>
            </a:r>
          </a:p>
          <a:p>
            <a:r>
              <a:rPr lang="ru-RU" sz="3400" dirty="0"/>
              <a:t>проведение психологического консультирования и </a:t>
            </a:r>
            <a:r>
              <a:rPr lang="ru-RU" sz="3400" b="1" dirty="0" err="1">
                <a:solidFill>
                  <a:srgbClr val="FF0000"/>
                </a:solidFill>
              </a:rPr>
              <a:t>психокоррекционных</a:t>
            </a:r>
            <a:r>
              <a:rPr lang="ru-RU" sz="3400" b="1" dirty="0">
                <a:solidFill>
                  <a:srgbClr val="FF0000"/>
                </a:solidFill>
              </a:rPr>
              <a:t> бесед </a:t>
            </a:r>
            <a:r>
              <a:rPr lang="ru-RU" sz="3400" dirty="0"/>
              <a:t>по переориентации жизненных целей, коррекции самооценки и т.д.;</a:t>
            </a:r>
          </a:p>
          <a:p>
            <a:r>
              <a:rPr lang="ru-RU" sz="3400" dirty="0"/>
              <a:t>формирование у учащихся установок на самореализацию в социально-одобряемых сферах жизнедеятельности (культуре, спорте, искусстве, науке и т.д.);</a:t>
            </a:r>
          </a:p>
          <a:p>
            <a:r>
              <a:rPr lang="ru-RU" sz="3400" dirty="0"/>
              <a:t>обучение способам </a:t>
            </a:r>
            <a:r>
              <a:rPr lang="ru-RU" sz="3400" b="1" dirty="0" err="1">
                <a:solidFill>
                  <a:srgbClr val="FF0000"/>
                </a:solidFill>
              </a:rPr>
              <a:t>психосаморегуляции</a:t>
            </a:r>
            <a:r>
              <a:rPr lang="ru-RU" sz="3400" dirty="0"/>
              <a:t>, способности понимать и принимать свое актуальное психоэмоциональное состояние, </a:t>
            </a:r>
            <a:r>
              <a:rPr lang="ru-RU" sz="3400" dirty="0">
                <a:solidFill>
                  <a:srgbClr val="FF0000"/>
                </a:solidFill>
              </a:rPr>
              <a:t>развитие </a:t>
            </a:r>
            <a:r>
              <a:rPr lang="ru-RU" sz="3400" dirty="0" err="1">
                <a:solidFill>
                  <a:srgbClr val="FF0000"/>
                </a:solidFill>
              </a:rPr>
              <a:t>эмпатийности</a:t>
            </a:r>
            <a:r>
              <a:rPr lang="ru-RU" sz="3400" dirty="0"/>
              <a:t>;</a:t>
            </a:r>
          </a:p>
          <a:p>
            <a:r>
              <a:rPr lang="ru-RU" sz="3400" dirty="0"/>
              <a:t>формирование установки на возможность и </a:t>
            </a:r>
            <a:r>
              <a:rPr lang="ru-RU" sz="3400" b="1" dirty="0">
                <a:solidFill>
                  <a:srgbClr val="FF0000"/>
                </a:solidFill>
              </a:rPr>
              <a:t>необходимость обращения за помощью </a:t>
            </a:r>
            <a:r>
              <a:rPr lang="ru-RU" sz="3400" dirty="0"/>
              <a:t>в трудных жизненных ситуациях.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8112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E73D2A-5B24-4C28-B6DC-5EE235FB5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C72E557-530F-4693-B8E3-54FD6C8EB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6000" b="1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74210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5FF1A0-F67D-413F-813F-D9A068B69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5C3E2A54-3316-4B42-9334-E5B2229C5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69677"/>
            <a:ext cx="8416413" cy="655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70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BFB0AF-E598-4D11-9698-B597AA547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03500372-6B6D-41E8-B094-2253899E4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7923"/>
            <a:ext cx="8291264" cy="66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01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FF07F8-CD9B-4B31-B98F-B8717DE79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Методические материалы по профилактике терроризма и экстремизма в молодежной среде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6FC5571-6D39-4E7D-B31A-29463118F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ФЕДЕРАЛЬНЫЙ ЗАКОН О ПРОТИВОДЕЙСТВИИ ЭКСТРЕМИСТСКОЙ ДЕЯТЕЛЬНОСТИ </a:t>
            </a:r>
            <a:r>
              <a:rPr lang="en-US" dirty="0"/>
              <a:t>25.07.2002 N 114-</a:t>
            </a:r>
            <a:r>
              <a:rPr lang="ru-RU" dirty="0"/>
              <a:t>ФЗ</a:t>
            </a:r>
          </a:p>
          <a:p>
            <a:r>
              <a:rPr lang="ru-RU" dirty="0"/>
              <a:t>Информационно-методическое письмо о правовых основах проведения работы по профилактике распространения идей экстремизма в подростковой среде. Министерство внутренних дел Российской Федерации совместно с Министерством образования и науки Российской Федерации от 23.11.2017 № ПЗ-1608/09</a:t>
            </a:r>
          </a:p>
          <a:p>
            <a:r>
              <a:rPr lang="ru-RU" dirty="0"/>
              <a:t> </a:t>
            </a:r>
            <a:r>
              <a:rPr lang="ru-RU" sz="3100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Методические рекомендации по планированию и информационному сопровождению мероприятий Комплексного плана противодействия идеологии терроризма в Российской Федерации на 2013-2018 годы</a:t>
            </a:r>
            <a:r>
              <a:rPr lang="ru-RU" sz="3100" dirty="0"/>
              <a:t> от 21.10.2013 №09-2590</a:t>
            </a:r>
          </a:p>
          <a:p>
            <a:r>
              <a:rPr lang="ru-RU" sz="3100" dirty="0"/>
              <a:t>Федеральный список экстремистских материалов </a:t>
            </a:r>
            <a:r>
              <a:rPr lang="en-US" sz="3100" dirty="0"/>
              <a:t>https://minjust.ru/ru/extremist-materials?field_extremist_content_value=&amp;page=12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349435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CAAEF8-B2A6-49A6-8AC5-BD7C7D104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5761133-5568-423F-B1F2-B11F625E0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6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6000" dirty="0">
                <a:solidFill>
                  <a:srgbClr val="FF0000"/>
                </a:solidFill>
              </a:rPr>
              <a:t>Основные понятия </a:t>
            </a:r>
          </a:p>
        </p:txBody>
      </p:sp>
    </p:spTree>
    <p:extLst>
      <p:ext uri="{BB962C8B-B14F-4D97-AF65-F5344CB8AC3E}">
        <p14:creationId xmlns:p14="http://schemas.microsoft.com/office/powerpoint/2010/main" val="1537263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3298</Words>
  <Application>Microsoft Office PowerPoint</Application>
  <PresentationFormat>Экран (4:3)</PresentationFormat>
  <Paragraphs>285</Paragraphs>
  <Slides>58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5" baseType="lpstr">
      <vt:lpstr>Arial</vt:lpstr>
      <vt:lpstr>Book Antiqua</vt:lpstr>
      <vt:lpstr>Bookman Old Style</vt:lpstr>
      <vt:lpstr>Calibri</vt:lpstr>
      <vt:lpstr>Kozuka Gothic Pr6N B</vt:lpstr>
      <vt:lpstr>Times New Roman</vt:lpstr>
      <vt:lpstr>Тема Office</vt:lpstr>
      <vt:lpstr>Презентация PowerPoint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Методические материалы по профилактике терроризма и экстремизма в молодежной среде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АНТИЭКСТРЕМИСТСКОЕ ЗАКОНОДАТЕЛЬСТВО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ОТВЕТСТВЕНОСТЬ ЗА ЭКСТРЕМИСТСКУЮ ДЕЯТЕЛЬНОСТЬ</vt:lpstr>
      <vt:lpstr>Презентация PowerPoint</vt:lpstr>
      <vt:lpstr>Презентация PowerPoint</vt:lpstr>
      <vt:lpstr>Презентация PowerPoint</vt:lpstr>
      <vt:lpstr>Условия, вызывающие дезадаптацию подростков</vt:lpstr>
      <vt:lpstr>Презентация PowerPoint</vt:lpstr>
      <vt:lpstr>Комплекс диагностических и профилактических мероприятий</vt:lpstr>
      <vt:lpstr>Методы реализации </vt:lpstr>
      <vt:lpstr>Методы реализации</vt:lpstr>
      <vt:lpstr>Методы реализации</vt:lpstr>
      <vt:lpstr>Методы реализации</vt:lpstr>
      <vt:lpstr>Методики диагностики деструктивных состояний и факторов, влияющих на их возникновение </vt:lpstr>
      <vt:lpstr>Презентация PowerPoint</vt:lpstr>
      <vt:lpstr>Методики диагностики деструктивных состояний и факторов, влияющих на их возникновение </vt:lpstr>
      <vt:lpstr>Методики диагностики деструктивных состояний и факторов, влияющих на их возникновение </vt:lpstr>
      <vt:lpstr>Методики диагностики деструктивных состояний и факторов, влияющих на их возникновение </vt:lpstr>
      <vt:lpstr>Методики диагностики деструктивных состояний и факторов, влияющих на их возникновение </vt:lpstr>
      <vt:lpstr>Презентация PowerPoint</vt:lpstr>
      <vt:lpstr>Профилактика экстремизма  в образовательном учреждении</vt:lpstr>
      <vt:lpstr>Методики диагностики деструктивных состояний и факторов, влияющих на их возникновение </vt:lpstr>
      <vt:lpstr>В вербальном (словесном) поведении необходимо наблюдать и отмечать</vt:lpstr>
      <vt:lpstr>В невербальном поведении необходимо наблюдать и отмечать</vt:lpstr>
      <vt:lpstr>В невербальном поведении необходимо наблюдать и отмечать</vt:lpstr>
      <vt:lpstr>В невербальном поведении необходимо наблюдать и отмечать</vt:lpstr>
      <vt:lpstr>Презентация PowerPoint</vt:lpstr>
      <vt:lpstr>Мероприятия профилактики и конкретные действия педагогов</vt:lpstr>
      <vt:lpstr>Презентация PowerPoint</vt:lpstr>
      <vt:lpstr>Формы профилактической работы</vt:lpstr>
      <vt:lpstr>Формы профилактической работы:</vt:lpstr>
      <vt:lpstr>Программы воспитательной работы учреждений:  мероприятия по профилактике деструктивного поведения и социальной дезадаптации учащихся</vt:lpstr>
      <vt:lpstr>Тренинги, групповые и индивидуальные консультации по формированию позитивного отношения</vt:lpstr>
      <vt:lpstr>Проведение мероприятий по повышению психолого-педагогической компетентности родителей и их ответственности </vt:lpstr>
      <vt:lpstr>Оказание помощи детям группы требующих повышенного психолого-педагогического внимания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 «Профилактика экстремизма в молодёжной среде» 9 октября 2019 года</dc:title>
  <dc:creator>Юлия</dc:creator>
  <cp:lastModifiedBy>User</cp:lastModifiedBy>
  <cp:revision>36</cp:revision>
  <dcterms:created xsi:type="dcterms:W3CDTF">2019-11-03T06:46:33Z</dcterms:created>
  <dcterms:modified xsi:type="dcterms:W3CDTF">2019-11-20T05:46:37Z</dcterms:modified>
</cp:coreProperties>
</file>